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0" r:id="rId2"/>
    <p:sldId id="283" r:id="rId3"/>
    <p:sldId id="285" r:id="rId4"/>
    <p:sldId id="286" r:id="rId5"/>
    <p:sldId id="287" r:id="rId6"/>
    <p:sldId id="262" r:id="rId7"/>
    <p:sldId id="256" r:id="rId8"/>
    <p:sldId id="297" r:id="rId9"/>
    <p:sldId id="292" r:id="rId10"/>
    <p:sldId id="294" r:id="rId11"/>
    <p:sldId id="299" r:id="rId12"/>
    <p:sldId id="291" r:id="rId13"/>
    <p:sldId id="288" r:id="rId14"/>
    <p:sldId id="298" r:id="rId15"/>
    <p:sldId id="293" r:id="rId16"/>
    <p:sldId id="296" r:id="rId17"/>
    <p:sldId id="29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919F-95B2-4C5C-B1C6-13E5A4677C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7DE94-4A75-46EA-ADA8-9068742A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6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1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9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2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1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4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5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8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7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0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3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6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38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8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WR 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7572" y="5999601"/>
            <a:ext cx="1686428" cy="858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5376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37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37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6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1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9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2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1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4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5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8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7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0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3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6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37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376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37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7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7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76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37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7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7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5011F8B8-E6CB-4599-ACD0-D8C29B9A5303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37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37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56C3C5D6-CE37-4CC6-9B0A-F7992FAC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hyperlink" Target="http://adeca.alabam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png"/><Relationship Id="rId5" Type="http://schemas.openxmlformats.org/officeDocument/2006/relationships/image" Target="../media/image20.emf"/><Relationship Id="rId10" Type="http://schemas.openxmlformats.org/officeDocument/2006/relationships/hyperlink" Target="http://adeca.alabama.gov/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deca.alabama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eca.alabama.gov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deca.alabam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deca.alabam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11" Type="http://schemas.openxmlformats.org/officeDocument/2006/relationships/hyperlink" Target="http://adeca.alabama.gov/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deca.alabam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deca.alabam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://adeca.alabama.gov/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png"/><Relationship Id="rId5" Type="http://schemas.openxmlformats.org/officeDocument/2006/relationships/image" Target="../media/image20.emf"/><Relationship Id="rId10" Type="http://schemas.openxmlformats.org/officeDocument/2006/relationships/hyperlink" Target="http://adeca.alabama.gov/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9667A84C-078D-4FDC-B358-EAD44AD22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88732"/>
              </p:ext>
            </p:extLst>
          </p:nvPr>
        </p:nvGraphicFramePr>
        <p:xfrm>
          <a:off x="0" y="4156"/>
          <a:ext cx="2743200" cy="355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3" imgW="5830114" imgH="7542857" progId="Acrobat.Document.11">
                  <p:embed/>
                </p:oleObj>
              </mc:Choice>
              <mc:Fallback>
                <p:oleObj name="Acrobat Document" r:id="rId3" imgW="5830114" imgH="7542857" progId="Acrobat.Document.11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FA02F011-29C6-456C-9FCB-69BF7B419C2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56"/>
                        <a:ext cx="2743200" cy="3550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B4C3B7B-D305-4DD2-AC70-DAD95759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" y="3323214"/>
            <a:ext cx="2699909" cy="35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FDE09C1E-7F9D-4397-A2A7-23B338EB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22" y="1277479"/>
            <a:ext cx="2735690" cy="35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CD0E37A-D2AB-419D-A9D2-93FDD6EA7A08}"/>
              </a:ext>
            </a:extLst>
          </p:cNvPr>
          <p:cNvSpPr txBox="1">
            <a:spLocks/>
          </p:cNvSpPr>
          <p:nvPr/>
        </p:nvSpPr>
        <p:spPr bwMode="auto">
          <a:xfrm>
            <a:off x="5201654" y="11430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200" b="1" kern="0" dirty="0">
                <a:solidFill>
                  <a:srgbClr val="FFFF00"/>
                </a:solidFill>
              </a:rPr>
              <a:t>Alabama </a:t>
            </a:r>
            <a:br>
              <a:rPr lang="en-US" sz="4200" b="1" kern="0" dirty="0">
                <a:solidFill>
                  <a:srgbClr val="FFFF00"/>
                </a:solidFill>
              </a:rPr>
            </a:br>
            <a:r>
              <a:rPr lang="en-US" sz="4200" b="1" kern="0" dirty="0">
                <a:solidFill>
                  <a:srgbClr val="FFFF00"/>
                </a:solidFill>
              </a:rPr>
              <a:t>Water-Use Database Overview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8DA0DD1-E686-4B39-AC7D-B1A6B9A68A5C}"/>
              </a:ext>
            </a:extLst>
          </p:cNvPr>
          <p:cNvSpPr txBox="1">
            <a:spLocks/>
          </p:cNvSpPr>
          <p:nvPr/>
        </p:nvSpPr>
        <p:spPr bwMode="auto">
          <a:xfrm>
            <a:off x="4943740" y="3446318"/>
            <a:ext cx="42637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/>
              <a:t>Brian Atkins</a:t>
            </a:r>
          </a:p>
          <a:p>
            <a:pPr marL="0" indent="0" algn="ctr">
              <a:buNone/>
            </a:pPr>
            <a:endParaRPr lang="en-US" sz="1600" b="1" kern="0" dirty="0"/>
          </a:p>
          <a:p>
            <a:pPr marL="0" indent="0" algn="ctr">
              <a:buNone/>
            </a:pPr>
            <a:r>
              <a:rPr lang="en-US" sz="1600" b="1" kern="0" dirty="0"/>
              <a:t>Alabama Office of Water Resources</a:t>
            </a:r>
          </a:p>
          <a:p>
            <a:pPr marL="0" indent="0" algn="ctr">
              <a:buNone/>
            </a:pPr>
            <a:endParaRPr lang="en-US" sz="1600" b="1" kern="0" dirty="0"/>
          </a:p>
          <a:p>
            <a:pPr marL="0" indent="0" algn="ctr">
              <a:buNone/>
            </a:pPr>
            <a:r>
              <a:rPr lang="en-US" sz="1600" b="1" kern="0" dirty="0"/>
              <a:t>Alabama Department of Economic &amp; Community Affairs (ADECA)</a:t>
            </a:r>
          </a:p>
          <a:p>
            <a:pPr marL="0" indent="0" algn="ctr">
              <a:buNone/>
            </a:pPr>
            <a:endParaRPr lang="en-US" sz="1600" b="1" kern="0" dirty="0"/>
          </a:p>
          <a:p>
            <a:pPr marL="0" indent="0" algn="ctr">
              <a:buNone/>
            </a:pPr>
            <a:r>
              <a:rPr lang="en-US" sz="1600" b="1" kern="0" dirty="0"/>
              <a:t>October 11, 2018</a:t>
            </a:r>
          </a:p>
        </p:txBody>
      </p:sp>
      <p:pic>
        <p:nvPicPr>
          <p:cNvPr id="9" name="Picture 8" descr="Alabama Department of Economic and Community Affairs (ADECA)">
            <a:hlinkClick r:id="rId7"/>
            <a:extLst>
              <a:ext uri="{FF2B5EF4-FFF2-40B4-BE49-F238E27FC236}">
                <a16:creationId xmlns:a16="http://schemas.microsoft.com/office/drawing/2014/main" id="{A6288AAC-A9D3-40E1-9241-BDF47AF5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5685" y="5999962"/>
            <a:ext cx="1715263" cy="70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9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9146-F4C2-4735-BF4C-DFA03117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dirty="0"/>
              <a:t>Desired Goal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F2C1-A4E9-4F99-AE89-4084C655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167" t="67778" r="21666" b="10671"/>
          <a:stretch/>
        </p:blipFill>
        <p:spPr bwMode="auto">
          <a:xfrm>
            <a:off x="350649" y="1530349"/>
            <a:ext cx="1752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622FC05C-DDFE-4A2B-B327-A5F18BD25BB8}"/>
              </a:ext>
            </a:extLst>
          </p:cNvPr>
          <p:cNvSpPr/>
          <p:nvPr/>
        </p:nvSpPr>
        <p:spPr bwMode="auto">
          <a:xfrm>
            <a:off x="3144668" y="1185355"/>
            <a:ext cx="2077928" cy="4196049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OWR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eWater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Database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new and improved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with more options!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65A748-7C6D-4F46-A498-61CA3D4517B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28140" y="3516536"/>
          <a:ext cx="1442977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Acrobat Document" r:id="rId4" imgW="4663440" imgH="6027206" progId="Acrobat.Document.11">
                  <p:embed/>
                </p:oleObj>
              </mc:Choice>
              <mc:Fallback>
                <p:oleObj name="Acrobat Document" r:id="rId4" imgW="4663440" imgH="6027206" progId="Acrobat.Document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65A748-7C6D-4F46-A498-61CA3D451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8140" y="3516536"/>
                        <a:ext cx="1442977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F3F979-F75D-4B90-BEAE-5251D0FB87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1300" y="3821336"/>
          <a:ext cx="1442976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Acrobat Document" r:id="rId6" imgW="4663440" imgH="6027206" progId="Acrobat.Document.11">
                  <p:embed/>
                </p:oleObj>
              </mc:Choice>
              <mc:Fallback>
                <p:oleObj name="Acrobat Document" r:id="rId6" imgW="4663440" imgH="6027206" progId="Acrobat.Document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DF3F979-F75D-4B90-BEAE-5251D0FB8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1300" y="3821336"/>
                        <a:ext cx="1442976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B14E6E-25E0-4C86-B71E-503E286F58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79488" y="4126136"/>
          <a:ext cx="1442976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Acrobat Document" r:id="rId8" imgW="4663440" imgH="6027206" progId="Acrobat.Document.11">
                  <p:embed/>
                </p:oleObj>
              </mc:Choice>
              <mc:Fallback>
                <p:oleObj name="Acrobat Document" r:id="rId8" imgW="4663440" imgH="6027206" progId="Acrobat.Document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2B14E6E-25E0-4C86-B71E-503E286F5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79488" y="4126136"/>
                        <a:ext cx="1442976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949577-F89D-49CE-BF94-3AE4BAF7CC6D}"/>
              </a:ext>
            </a:extLst>
          </p:cNvPr>
          <p:cNvSpPr/>
          <p:nvPr/>
        </p:nvSpPr>
        <p:spPr bwMode="auto">
          <a:xfrm>
            <a:off x="2237998" y="2090451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5E3471E-9BEE-4B4C-8A37-E470C5D45AFA}"/>
              </a:ext>
            </a:extLst>
          </p:cNvPr>
          <p:cNvSpPr/>
          <p:nvPr/>
        </p:nvSpPr>
        <p:spPr bwMode="auto">
          <a:xfrm>
            <a:off x="5415794" y="2179244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4" descr="Alabama Department of Economic and Community Affairs (ADECA)">
            <a:hlinkClick r:id="rId10"/>
            <a:extLst>
              <a:ext uri="{FF2B5EF4-FFF2-40B4-BE49-F238E27FC236}">
                <a16:creationId xmlns:a16="http://schemas.microsoft.com/office/drawing/2014/main" id="{199FE002-E070-4260-B6CA-287E1F54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4C0FA5-4ADF-4D2E-9D75-80CED9EFDCF4}"/>
              </a:ext>
            </a:extLst>
          </p:cNvPr>
          <p:cNvSpPr txBox="1"/>
          <p:nvPr/>
        </p:nvSpPr>
        <p:spPr>
          <a:xfrm>
            <a:off x="6350563" y="1803911"/>
            <a:ext cx="1690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creation, processing and 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CDF39-8BC4-4204-B694-126CFF4315CF}"/>
              </a:ext>
            </a:extLst>
          </p:cNvPr>
          <p:cNvSpPr txBox="1"/>
          <p:nvPr/>
        </p:nvSpPr>
        <p:spPr>
          <a:xfrm>
            <a:off x="245014" y="3124200"/>
            <a:ext cx="21171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User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Input such as DBU application and water-use reporting</a:t>
            </a:r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E1470BCE-A67A-44EA-B185-05161BEE7FB8}"/>
              </a:ext>
            </a:extLst>
          </p:cNvPr>
          <p:cNvSpPr/>
          <p:nvPr/>
        </p:nvSpPr>
        <p:spPr bwMode="auto">
          <a:xfrm>
            <a:off x="3354320" y="3298619"/>
            <a:ext cx="171040" cy="1665064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742E719D-F25A-408D-B12E-3665CA719DBF}"/>
              </a:ext>
            </a:extLst>
          </p:cNvPr>
          <p:cNvSpPr/>
          <p:nvPr/>
        </p:nvSpPr>
        <p:spPr bwMode="auto">
          <a:xfrm>
            <a:off x="4861762" y="3283379"/>
            <a:ext cx="171040" cy="1665064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A015-1A59-4076-82FE-1E0615AC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929"/>
          </a:xfrm>
        </p:spPr>
        <p:txBody>
          <a:bodyPr/>
          <a:lstStyle/>
          <a:p>
            <a:r>
              <a:rPr lang="en-US" sz="4000" b="1" dirty="0"/>
              <a:t>Consultation with Other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4057-97B2-46C0-8810-A08AB8DB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525963"/>
          </a:xfrm>
        </p:spPr>
        <p:txBody>
          <a:bodyPr/>
          <a:lstStyle/>
          <a:p>
            <a:r>
              <a:rPr lang="en-US" sz="2400" dirty="0"/>
              <a:t>Talked with several other states regarding potential application sharing: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Arkansas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Georgia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Missouri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Oregon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Tennessee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Wisconsin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Western States Water Council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r>
              <a:rPr lang="en-US" sz="2400" dirty="0"/>
              <a:t>No suitable applications found but Sara Larsen (WSWC) felt this was an important issue for many states.</a:t>
            </a:r>
          </a:p>
        </p:txBody>
      </p:sp>
      <p:pic>
        <p:nvPicPr>
          <p:cNvPr id="4" name="Picture 3" descr="Alabama Department of Economic and Community Affairs (ADECA)">
            <a:hlinkClick r:id="rId2"/>
            <a:extLst>
              <a:ext uri="{FF2B5EF4-FFF2-40B4-BE49-F238E27FC236}">
                <a16:creationId xmlns:a16="http://schemas.microsoft.com/office/drawing/2014/main" id="{703403ED-E8FB-4376-BAD6-4FAD9491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46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EF7A-A284-4ECA-AECC-A5375C00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sz="4000" b="1" dirty="0"/>
              <a:t>Commercial Off-The-Shelf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0FFD1-6BA3-44D0-9928-5EE278CAE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10" y="1580533"/>
            <a:ext cx="2891790" cy="838200"/>
          </a:xfr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6D43F-7073-477E-839F-E9FBA899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72" y="2858000"/>
            <a:ext cx="2996387" cy="778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202AC-A2F9-41B8-85A7-4C9924096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72" y="4038600"/>
            <a:ext cx="294409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A9277-EC30-4B77-BFB4-9895C6FB9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72" y="5271942"/>
            <a:ext cx="2864588" cy="55959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A439F-4622-42F5-8D94-99CD67871306}"/>
              </a:ext>
            </a:extLst>
          </p:cNvPr>
          <p:cNvSpPr txBox="1">
            <a:spLocks/>
          </p:cNvSpPr>
          <p:nvPr/>
        </p:nvSpPr>
        <p:spPr bwMode="auto">
          <a:xfrm>
            <a:off x="0" y="14478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Aquarius – Aquatic Informatics</a:t>
            </a:r>
          </a:p>
          <a:p>
            <a:endParaRPr lang="en-US" sz="1400" kern="0" dirty="0"/>
          </a:p>
          <a:p>
            <a:r>
              <a:rPr lang="en-US" kern="0" dirty="0"/>
              <a:t>WISKI – </a:t>
            </a:r>
            <a:r>
              <a:rPr lang="en-US" u="sng" kern="0" dirty="0"/>
              <a:t>W</a:t>
            </a:r>
            <a:r>
              <a:rPr lang="en-US" kern="0" dirty="0"/>
              <a:t>ater </a:t>
            </a:r>
            <a:r>
              <a:rPr lang="en-US" u="sng" kern="0" dirty="0"/>
              <a:t>I</a:t>
            </a:r>
            <a:r>
              <a:rPr lang="en-US" kern="0" dirty="0"/>
              <a:t>nformation </a:t>
            </a:r>
            <a:r>
              <a:rPr lang="en-US" u="sng" kern="0" dirty="0"/>
              <a:t>S</a:t>
            </a:r>
            <a:r>
              <a:rPr lang="en-US" kern="0" dirty="0"/>
              <a:t>ystems by </a:t>
            </a:r>
            <a:r>
              <a:rPr lang="en-US" u="sng" kern="0" dirty="0"/>
              <a:t>KI</a:t>
            </a:r>
            <a:r>
              <a:rPr lang="en-US" kern="0" dirty="0"/>
              <a:t>STERS</a:t>
            </a:r>
          </a:p>
          <a:p>
            <a:endParaRPr lang="en-US" sz="1400" kern="0" dirty="0"/>
          </a:p>
          <a:p>
            <a:r>
              <a:rPr lang="en-US" kern="0" dirty="0" err="1"/>
              <a:t>EQuiS</a:t>
            </a:r>
            <a:r>
              <a:rPr lang="en-US" kern="0" dirty="0"/>
              <a:t> – </a:t>
            </a:r>
            <a:r>
              <a:rPr lang="en-US" kern="0" dirty="0" err="1"/>
              <a:t>EarthSoft</a:t>
            </a:r>
            <a:endParaRPr lang="en-US" kern="0" dirty="0"/>
          </a:p>
          <a:p>
            <a:endParaRPr lang="en-US" sz="2400" kern="0" dirty="0"/>
          </a:p>
          <a:p>
            <a:r>
              <a:rPr lang="en-US" kern="0" dirty="0"/>
              <a:t>Laserfiche</a:t>
            </a:r>
          </a:p>
        </p:txBody>
      </p:sp>
      <p:pic>
        <p:nvPicPr>
          <p:cNvPr id="10" name="Picture 9" descr="Alabama Department of Economic and Community Affairs (ADECA)">
            <a:hlinkClick r:id="rId6"/>
            <a:extLst>
              <a:ext uri="{FF2B5EF4-FFF2-40B4-BE49-F238E27FC236}">
                <a16:creationId xmlns:a16="http://schemas.microsoft.com/office/drawing/2014/main" id="{B5372A39-741B-465E-B152-AE3C105C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32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FFF46A-FD0A-44FB-BDB8-1A50867C15B1}"/>
              </a:ext>
            </a:extLst>
          </p:cNvPr>
          <p:cNvSpPr/>
          <p:nvPr/>
        </p:nvSpPr>
        <p:spPr bwMode="auto">
          <a:xfrm>
            <a:off x="3200400" y="8039"/>
            <a:ext cx="3048000" cy="83016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2696A-0DC7-4AF6-83CF-20E011E0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39"/>
            <a:ext cx="9141964" cy="731837"/>
          </a:xfrm>
        </p:spPr>
        <p:txBody>
          <a:bodyPr/>
          <a:lstStyle/>
          <a:p>
            <a:r>
              <a:rPr lang="en-US" dirty="0"/>
              <a:t>Laserfiche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BB28-352A-41D3-95FB-3A6951AF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4" y="1160755"/>
            <a:ext cx="8670386" cy="120400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“Laserfiche is the world’s leading software for content management, business process automation, and productivity-boosting data analytics.”</a:t>
            </a:r>
          </a:p>
        </p:txBody>
      </p:sp>
      <p:pic>
        <p:nvPicPr>
          <p:cNvPr id="5" name="Picture 4" descr="Alabama Department of Economic and Community Affairs (ADECA)">
            <a:hlinkClick r:id="rId2"/>
            <a:extLst>
              <a:ext uri="{FF2B5EF4-FFF2-40B4-BE49-F238E27FC236}">
                <a16:creationId xmlns:a16="http://schemas.microsoft.com/office/drawing/2014/main" id="{8A9C1B4A-0073-4496-9913-08D4D364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4671B4-1FDA-4E76-8422-4CE27EBE7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04" r="4145" b="41110"/>
          <a:stretch/>
        </p:blipFill>
        <p:spPr>
          <a:xfrm>
            <a:off x="-1" y="2667000"/>
            <a:ext cx="9239545" cy="4177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FCD2F-16A8-497F-A3D6-8169A8391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4882"/>
            <a:ext cx="2864588" cy="55959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8756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FFF46A-FD0A-44FB-BDB8-1A50867C15B1}"/>
              </a:ext>
            </a:extLst>
          </p:cNvPr>
          <p:cNvSpPr/>
          <p:nvPr/>
        </p:nvSpPr>
        <p:spPr bwMode="auto">
          <a:xfrm>
            <a:off x="3200400" y="8039"/>
            <a:ext cx="3048000" cy="83016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2696A-0DC7-4AF6-83CF-20E011E0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39"/>
            <a:ext cx="9141964" cy="731837"/>
          </a:xfrm>
        </p:spPr>
        <p:txBody>
          <a:bodyPr/>
          <a:lstStyle/>
          <a:p>
            <a:r>
              <a:rPr lang="en-US" dirty="0"/>
              <a:t>Laserfiche </a:t>
            </a:r>
          </a:p>
        </p:txBody>
      </p:sp>
      <p:pic>
        <p:nvPicPr>
          <p:cNvPr id="5" name="Picture 4" descr="Alabama Department of Economic and Community Affairs (ADECA)">
            <a:hlinkClick r:id="rId2"/>
            <a:extLst>
              <a:ext uri="{FF2B5EF4-FFF2-40B4-BE49-F238E27FC236}">
                <a16:creationId xmlns:a16="http://schemas.microsoft.com/office/drawing/2014/main" id="{8A9C1B4A-0073-4496-9913-08D4D364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FCD2F-16A8-497F-A3D6-8169A839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4882"/>
            <a:ext cx="2864588" cy="55959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FB1508-6242-4FFB-84AF-F9907377A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393EDF-076B-49EB-BB5B-0EDB39051B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04" r="1645" b="21111"/>
          <a:stretch/>
        </p:blipFill>
        <p:spPr>
          <a:xfrm>
            <a:off x="-2036" y="1358572"/>
            <a:ext cx="9141964" cy="54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4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BC2F90-F0A8-40FC-A9A9-BDDF0981E194}"/>
              </a:ext>
            </a:extLst>
          </p:cNvPr>
          <p:cNvSpPr/>
          <p:nvPr/>
        </p:nvSpPr>
        <p:spPr bwMode="auto">
          <a:xfrm>
            <a:off x="6360867" y="2090451"/>
            <a:ext cx="2432484" cy="6414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49146-F4C2-4735-BF4C-DFA03117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dirty="0"/>
              <a:t>Updated Desired Goal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F2C1-A4E9-4F99-AE89-4084C655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167" t="67778" r="21666" b="10671"/>
          <a:stretch/>
        </p:blipFill>
        <p:spPr bwMode="auto">
          <a:xfrm>
            <a:off x="350649" y="1530349"/>
            <a:ext cx="1752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622FC05C-DDFE-4A2B-B327-A5F18BD25BB8}"/>
              </a:ext>
            </a:extLst>
          </p:cNvPr>
          <p:cNvSpPr/>
          <p:nvPr/>
        </p:nvSpPr>
        <p:spPr bwMode="auto">
          <a:xfrm>
            <a:off x="3210947" y="1290350"/>
            <a:ext cx="2042222" cy="4091053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OWR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eWater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Database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new and improved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with more options!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E027D0-6656-4093-AD10-83B2869E4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50" y="2223801"/>
            <a:ext cx="2047875" cy="400050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65A748-7C6D-4F46-A498-61CA3D4517B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28140" y="3516536"/>
          <a:ext cx="1442977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Acrobat Document" r:id="rId5" imgW="4663440" imgH="6027206" progId="Acrobat.Document.11">
                  <p:embed/>
                </p:oleObj>
              </mc:Choice>
              <mc:Fallback>
                <p:oleObj name="Acrobat Document" r:id="rId5" imgW="4663440" imgH="6027206" progId="Acrobat.Document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65A748-7C6D-4F46-A498-61CA3D451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8140" y="3516536"/>
                        <a:ext cx="1442977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F3F979-F75D-4B90-BEAE-5251D0FB87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1300" y="3821336"/>
          <a:ext cx="1442976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Acrobat Document" r:id="rId7" imgW="4663440" imgH="6027206" progId="Acrobat.Document.11">
                  <p:embed/>
                </p:oleObj>
              </mc:Choice>
              <mc:Fallback>
                <p:oleObj name="Acrobat Document" r:id="rId7" imgW="4663440" imgH="6027206" progId="Acrobat.Document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DF3F979-F75D-4B90-BEAE-5251D0FB8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91300" y="3821336"/>
                        <a:ext cx="1442976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B14E6E-25E0-4C86-B71E-503E286F58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79488" y="4126136"/>
          <a:ext cx="1442976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Acrobat Document" r:id="rId9" imgW="4663440" imgH="6027206" progId="Acrobat.Document.11">
                  <p:embed/>
                </p:oleObj>
              </mc:Choice>
              <mc:Fallback>
                <p:oleObj name="Acrobat Document" r:id="rId9" imgW="4663440" imgH="6027206" progId="Acrobat.Document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2B14E6E-25E0-4C86-B71E-503E286F5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79488" y="4126136"/>
                        <a:ext cx="1442976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949577-F89D-49CE-BF94-3AE4BAF7CC6D}"/>
              </a:ext>
            </a:extLst>
          </p:cNvPr>
          <p:cNvSpPr/>
          <p:nvPr/>
        </p:nvSpPr>
        <p:spPr bwMode="auto">
          <a:xfrm>
            <a:off x="2237998" y="2090451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5E3471E-9BEE-4B4C-8A37-E470C5D45AFA}"/>
              </a:ext>
            </a:extLst>
          </p:cNvPr>
          <p:cNvSpPr/>
          <p:nvPr/>
        </p:nvSpPr>
        <p:spPr bwMode="auto">
          <a:xfrm rot="5400000">
            <a:off x="6893688" y="2957956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4" descr="Alabama Department of Economic and Community Affairs (ADECA)">
            <a:hlinkClick r:id="rId11"/>
            <a:extLst>
              <a:ext uri="{FF2B5EF4-FFF2-40B4-BE49-F238E27FC236}">
                <a16:creationId xmlns:a16="http://schemas.microsoft.com/office/drawing/2014/main" id="{199FE002-E070-4260-B6CA-287E1F54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D6ACA40D-9BF9-4973-9E8F-C04F36494703}"/>
              </a:ext>
            </a:extLst>
          </p:cNvPr>
          <p:cNvSpPr/>
          <p:nvPr/>
        </p:nvSpPr>
        <p:spPr bwMode="auto">
          <a:xfrm>
            <a:off x="5327761" y="2121567"/>
            <a:ext cx="942565" cy="533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34E5D-C244-442F-8427-C75FAA52CF8B}"/>
              </a:ext>
            </a:extLst>
          </p:cNvPr>
          <p:cNvSpPr txBox="1"/>
          <p:nvPr/>
        </p:nvSpPr>
        <p:spPr>
          <a:xfrm>
            <a:off x="245014" y="3124200"/>
            <a:ext cx="21171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User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Input such as DBU application and water-use reporting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437C2B7A-0386-4B3D-BF2B-E8E0B1039C81}"/>
              </a:ext>
            </a:extLst>
          </p:cNvPr>
          <p:cNvSpPr/>
          <p:nvPr/>
        </p:nvSpPr>
        <p:spPr bwMode="auto">
          <a:xfrm>
            <a:off x="4846721" y="3356196"/>
            <a:ext cx="171040" cy="1665064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81D5834F-36AE-46EA-A798-9F90E65321A3}"/>
              </a:ext>
            </a:extLst>
          </p:cNvPr>
          <p:cNvSpPr/>
          <p:nvPr/>
        </p:nvSpPr>
        <p:spPr bwMode="auto">
          <a:xfrm>
            <a:off x="3439840" y="3356196"/>
            <a:ext cx="171040" cy="1665064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69CC-244F-413C-9EF8-E0DF015D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5F380-2B10-4E51-A870-F42735372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610600" cy="4724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 easy or cheap solutions!</a:t>
            </a:r>
          </a:p>
          <a:p>
            <a:r>
              <a:rPr lang="en-US" sz="2800" dirty="0"/>
              <a:t>We will have to create a web input interface (Alabama OIT)</a:t>
            </a:r>
          </a:p>
          <a:p>
            <a:r>
              <a:rPr lang="en-US" sz="2800" dirty="0"/>
              <a:t>Develop new SQL database or use Laserfiche’s SQL database system</a:t>
            </a:r>
          </a:p>
          <a:p>
            <a:r>
              <a:rPr lang="en-US" sz="2800" dirty="0"/>
              <a:t>We realized that we needed more document processing; therefore, we chose Laserfiche (also on state contract)</a:t>
            </a:r>
          </a:p>
          <a:p>
            <a:r>
              <a:rPr lang="en-US" sz="2800" dirty="0"/>
              <a:t>We plan to use Laserfiche for some data entry, form processing, form generation, sequential approvals, and data analytics</a:t>
            </a:r>
          </a:p>
        </p:txBody>
      </p:sp>
      <p:pic>
        <p:nvPicPr>
          <p:cNvPr id="4" name="Picture 3" descr="Alabama Department of Economic and Community Affairs (ADECA)">
            <a:hlinkClick r:id="rId2"/>
            <a:extLst>
              <a:ext uri="{FF2B5EF4-FFF2-40B4-BE49-F238E27FC236}">
                <a16:creationId xmlns:a16="http://schemas.microsoft.com/office/drawing/2014/main" id="{D48FAC59-0BD9-4737-B1DE-20DA0E6E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27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E830-B999-4E0B-8E10-774886E9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39825"/>
          </a:xfrm>
        </p:spPr>
        <p:txBody>
          <a:bodyPr/>
          <a:lstStyle/>
          <a:p>
            <a:r>
              <a:rPr lang="en-US" dirty="0"/>
              <a:t>eWater Functional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64A2-2AE8-40FC-8979-D702C390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Receipt of Declaration of Beneficial Use (DBU) application and completeness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Processing, review, issuance, and transmittal of Certificate of Use once DBU review is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Creation of annual use reporting forms, transmittal, receipt, review, and incorporation of reported data into system</a:t>
            </a:r>
          </a:p>
        </p:txBody>
      </p:sp>
      <p:pic>
        <p:nvPicPr>
          <p:cNvPr id="4" name="Picture 3" descr="Alabama Department of Economic and Community Affairs (ADECA)">
            <a:hlinkClick r:id="rId2"/>
            <a:extLst>
              <a:ext uri="{FF2B5EF4-FFF2-40B4-BE49-F238E27FC236}">
                <a16:creationId xmlns:a16="http://schemas.microsoft.com/office/drawing/2014/main" id="{96E03F9C-DAA2-4FFE-A043-858CFD3B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13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labama Department of Economic and Community Affairs (ADECA)">
            <a:hlinkClick r:id="rId3"/>
            <a:extLst>
              <a:ext uri="{FF2B5EF4-FFF2-40B4-BE49-F238E27FC236}">
                <a16:creationId xmlns:a16="http://schemas.microsoft.com/office/drawing/2014/main" id="{A3C5AC9A-DDB1-4E86-99CB-CC2623B2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CE830-B999-4E0B-8E10-774886E9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0589"/>
            <a:ext cx="9126071" cy="1139825"/>
          </a:xfrm>
        </p:spPr>
        <p:txBody>
          <a:bodyPr/>
          <a:lstStyle/>
          <a:p>
            <a:r>
              <a:rPr lang="en-US" sz="4000" dirty="0"/>
              <a:t>Application (DBU) Review Processes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BC7308-2DC7-46E2-9528-48B3CAAF6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9293" y="1389760"/>
          <a:ext cx="3636752" cy="47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5" imgW="4663440" imgH="6034986" progId="Acrobat.Document.DC">
                  <p:embed/>
                </p:oleObj>
              </mc:Choice>
              <mc:Fallback>
                <p:oleObj name="Acrobat Document" r:id="rId5" imgW="4663440" imgH="6034986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BC7308-2DC7-46E2-9528-48B3CAAF6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9293" y="1389760"/>
                        <a:ext cx="3636752" cy="470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F1D1772A-C245-46D2-9D80-72283193EA84}"/>
              </a:ext>
            </a:extLst>
          </p:cNvPr>
          <p:cNvSpPr/>
          <p:nvPr/>
        </p:nvSpPr>
        <p:spPr bwMode="auto">
          <a:xfrm>
            <a:off x="3733800" y="1257036"/>
            <a:ext cx="3218402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1C19FC99-25CD-4EA8-88EB-104BC2EAE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8693" y="914136"/>
            <a:ext cx="2514600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476CBC-FFB5-4700-A2BA-0070B03CF7DD}"/>
              </a:ext>
            </a:extLst>
          </p:cNvPr>
          <p:cNvSpPr txBox="1"/>
          <p:nvPr/>
        </p:nvSpPr>
        <p:spPr>
          <a:xfrm>
            <a:off x="4114800" y="2299236"/>
            <a:ext cx="2653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OWR staff review for completion, information </a:t>
            </a:r>
            <a:r>
              <a:rPr lang="en-US" dirty="0"/>
              <a:t>provided</a:t>
            </a:r>
            <a:r>
              <a:rPr lang="en-US" sz="2000" dirty="0"/>
              <a:t>, and supplemental documentation and entry into eWater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92B0363-6357-4486-B829-8BCDF52F0674}"/>
              </a:ext>
            </a:extLst>
          </p:cNvPr>
          <p:cNvSpPr/>
          <p:nvPr/>
        </p:nvSpPr>
        <p:spPr bwMode="auto">
          <a:xfrm rot="5400000">
            <a:off x="7560541" y="3319592"/>
            <a:ext cx="670903" cy="55081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1B051-07B5-4397-BA35-6A1BF0725078}"/>
              </a:ext>
            </a:extLst>
          </p:cNvPr>
          <p:cNvSpPr txBox="1"/>
          <p:nvPr/>
        </p:nvSpPr>
        <p:spPr>
          <a:xfrm>
            <a:off x="5567200" y="4876800"/>
            <a:ext cx="138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Creation of draft COU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0EE6-673D-44B8-97BE-F9E2F48CF8A4}"/>
              </a:ext>
            </a:extLst>
          </p:cNvPr>
          <p:cNvGrpSpPr/>
          <p:nvPr/>
        </p:nvGrpSpPr>
        <p:grpSpPr>
          <a:xfrm>
            <a:off x="6768398" y="3962400"/>
            <a:ext cx="2375602" cy="2917371"/>
            <a:chOff x="4191000" y="4179225"/>
            <a:chExt cx="2072606" cy="26787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163C59-1E74-4F6F-848C-724687D3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4179225"/>
              <a:ext cx="2072606" cy="26787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B128F6-1F73-4BC0-92C1-980BF464D9EA}"/>
                </a:ext>
              </a:extLst>
            </p:cNvPr>
            <p:cNvSpPr txBox="1"/>
            <p:nvPr/>
          </p:nvSpPr>
          <p:spPr>
            <a:xfrm>
              <a:off x="5484189" y="4648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Draft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72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E830-B999-4E0B-8E10-774886E9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45"/>
            <a:ext cx="9144000" cy="1139825"/>
          </a:xfrm>
        </p:spPr>
        <p:txBody>
          <a:bodyPr/>
          <a:lstStyle/>
          <a:p>
            <a:r>
              <a:rPr lang="en-US" sz="3600" dirty="0"/>
              <a:t>License (COU) Review/Issuance Processes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1D1772A-C245-46D2-9D80-72283193EA84}"/>
              </a:ext>
            </a:extLst>
          </p:cNvPr>
          <p:cNvSpPr/>
          <p:nvPr/>
        </p:nvSpPr>
        <p:spPr bwMode="auto">
          <a:xfrm>
            <a:off x="2590800" y="1419497"/>
            <a:ext cx="4191000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1C19FC99-25CD-4EA8-88EB-104BC2EAE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373" y="1077725"/>
            <a:ext cx="1918401" cy="1918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476CBC-FFB5-4700-A2BA-0070B03CF7DD}"/>
              </a:ext>
            </a:extLst>
          </p:cNvPr>
          <p:cNvSpPr txBox="1"/>
          <p:nvPr/>
        </p:nvSpPr>
        <p:spPr>
          <a:xfrm>
            <a:off x="2934704" y="2108486"/>
            <a:ext cx="325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OWR staff review for compliance and required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46214-9ABF-4682-A112-0BFA1F996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1447800"/>
            <a:ext cx="2502016" cy="3233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D209E-6F0A-4C9A-89E1-4617A51DE3DC}"/>
              </a:ext>
            </a:extLst>
          </p:cNvPr>
          <p:cNvSpPr txBox="1"/>
          <p:nvPr/>
        </p:nvSpPr>
        <p:spPr>
          <a:xfrm>
            <a:off x="1487296" y="21084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DE288-D289-415C-BB66-B06EA57DA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7" y="3453663"/>
            <a:ext cx="2665914" cy="344560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80B1565-1B0D-4ADF-9FD2-8EB461D212A0}"/>
              </a:ext>
            </a:extLst>
          </p:cNvPr>
          <p:cNvSpPr/>
          <p:nvPr/>
        </p:nvSpPr>
        <p:spPr bwMode="auto">
          <a:xfrm rot="5400000">
            <a:off x="7574097" y="2925964"/>
            <a:ext cx="582492" cy="44740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3038AFF-E190-4CD2-BD3F-8F5FC6FC7058}"/>
              </a:ext>
            </a:extLst>
          </p:cNvPr>
          <p:cNvSpPr/>
          <p:nvPr/>
        </p:nvSpPr>
        <p:spPr bwMode="auto">
          <a:xfrm rot="10800000">
            <a:off x="2438400" y="4602697"/>
            <a:ext cx="3979203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46435F-1D09-42E8-AB42-4DCB0ADAC8CE}"/>
              </a:ext>
            </a:extLst>
          </p:cNvPr>
          <p:cNvSpPr txBox="1"/>
          <p:nvPr/>
        </p:nvSpPr>
        <p:spPr>
          <a:xfrm>
            <a:off x="8104284" y="422247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05047-A282-4399-8449-42F6E2C964F4}"/>
              </a:ext>
            </a:extLst>
          </p:cNvPr>
          <p:cNvSpPr txBox="1"/>
          <p:nvPr/>
        </p:nvSpPr>
        <p:spPr>
          <a:xfrm>
            <a:off x="6505174" y="5638801"/>
            <a:ext cx="1411878" cy="384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Signature</a:t>
            </a:r>
          </a:p>
        </p:txBody>
      </p:sp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id="{4D56A1D7-50A0-49B5-9725-B939D74DD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79" y="4642104"/>
            <a:ext cx="1541789" cy="15417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DCD1FA-692D-4DF6-9220-4D72BACDBC8D}"/>
              </a:ext>
            </a:extLst>
          </p:cNvPr>
          <p:cNvSpPr txBox="1"/>
          <p:nvPr/>
        </p:nvSpPr>
        <p:spPr>
          <a:xfrm>
            <a:off x="3059974" y="5374052"/>
            <a:ext cx="325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File copy and transmittal to COU holder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D568C0-C085-4012-9907-BD60F455086A}"/>
              </a:ext>
            </a:extLst>
          </p:cNvPr>
          <p:cNvSpPr txBox="1"/>
          <p:nvPr/>
        </p:nvSpPr>
        <p:spPr>
          <a:xfrm>
            <a:off x="6187355" y="2760411"/>
            <a:ext cx="172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Official approval</a:t>
            </a:r>
          </a:p>
        </p:txBody>
      </p:sp>
    </p:spTree>
    <p:extLst>
      <p:ext uri="{BB962C8B-B14F-4D97-AF65-F5344CB8AC3E}">
        <p14:creationId xmlns:p14="http://schemas.microsoft.com/office/powerpoint/2010/main" val="398301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E830-B999-4E0B-8E10-774886E9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0589"/>
            <a:ext cx="9126071" cy="1139825"/>
          </a:xfrm>
        </p:spPr>
        <p:txBody>
          <a:bodyPr/>
          <a:lstStyle/>
          <a:p>
            <a:r>
              <a:rPr lang="en-US" dirty="0"/>
              <a:t>Annual Reporting Processes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1D1772A-C245-46D2-9D80-72283193EA84}"/>
              </a:ext>
            </a:extLst>
          </p:cNvPr>
          <p:cNvSpPr/>
          <p:nvPr/>
        </p:nvSpPr>
        <p:spPr bwMode="auto">
          <a:xfrm>
            <a:off x="2763191" y="1120964"/>
            <a:ext cx="3218402" cy="914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1C19FC99-25CD-4EA8-88EB-104BC2EA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7116" y="3647443"/>
            <a:ext cx="2023986" cy="2023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476CBC-FFB5-4700-A2BA-0070B03CF7DD}"/>
              </a:ext>
            </a:extLst>
          </p:cNvPr>
          <p:cNvSpPr txBox="1"/>
          <p:nvPr/>
        </p:nvSpPr>
        <p:spPr>
          <a:xfrm>
            <a:off x="2227439" y="2000442"/>
            <a:ext cx="428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OWR staff generates annual reporting forms and sends out in December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92B0363-6357-4486-B829-8BCDF52F0674}"/>
              </a:ext>
            </a:extLst>
          </p:cNvPr>
          <p:cNvSpPr/>
          <p:nvPr/>
        </p:nvSpPr>
        <p:spPr bwMode="auto">
          <a:xfrm rot="10800000">
            <a:off x="3415689" y="4684173"/>
            <a:ext cx="952738" cy="55081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77998F-297F-4DB0-9055-526447068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017464"/>
              </p:ext>
            </p:extLst>
          </p:nvPr>
        </p:nvGraphicFramePr>
        <p:xfrm>
          <a:off x="6909051" y="891442"/>
          <a:ext cx="2234949" cy="288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5" imgW="4663440" imgH="6027206" progId="Acrobat.Document.DC">
                  <p:embed/>
                </p:oleObj>
              </mc:Choice>
              <mc:Fallback>
                <p:oleObj name="Acrobat Document" r:id="rId5" imgW="4663440" imgH="6027206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77998F-297F-4DB0-9055-526447068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9051" y="891442"/>
                        <a:ext cx="2234949" cy="288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1B85BE7-C421-4FB2-BF69-DD91CEF15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164" y="3792467"/>
            <a:ext cx="2375887" cy="3069887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1739E6D-FF3B-4456-B9F2-9A60C8B45555}"/>
              </a:ext>
            </a:extLst>
          </p:cNvPr>
          <p:cNvCxnSpPr>
            <a:cxnSpLocks/>
            <a:stCxn id="4" idx="2"/>
            <a:endCxn id="5" idx="3"/>
          </p:cNvCxnSpPr>
          <p:nvPr/>
        </p:nvCxnSpPr>
        <p:spPr bwMode="auto">
          <a:xfrm rot="5400000">
            <a:off x="6694001" y="3994887"/>
            <a:ext cx="1547574" cy="1117474"/>
          </a:xfrm>
          <a:prstGeom prst="bentConnector2">
            <a:avLst/>
          </a:prstGeom>
          <a:solidFill>
            <a:schemeClr val="accent1"/>
          </a:solidFill>
          <a:ln w="1079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Children">
            <a:extLst>
              <a:ext uri="{FF2B5EF4-FFF2-40B4-BE49-F238E27FC236}">
                <a16:creationId xmlns:a16="http://schemas.microsoft.com/office/drawing/2014/main" id="{EF0CD776-8B76-4EE9-BF13-1402BF07F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256" y="1120964"/>
            <a:ext cx="1950846" cy="19508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85B61B1-760B-4264-B0F0-BC3556B7AF03}"/>
              </a:ext>
            </a:extLst>
          </p:cNvPr>
          <p:cNvSpPr txBox="1"/>
          <p:nvPr/>
        </p:nvSpPr>
        <p:spPr>
          <a:xfrm>
            <a:off x="1250656" y="5630383"/>
            <a:ext cx="299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OWR staff reviews forms, submittal into eWater, and filing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FA9B7-32D8-4903-A424-1DB0030EAD92}"/>
              </a:ext>
            </a:extLst>
          </p:cNvPr>
          <p:cNvSpPr txBox="1"/>
          <p:nvPr/>
        </p:nvSpPr>
        <p:spPr>
          <a:xfrm>
            <a:off x="6898165" y="5413561"/>
            <a:ext cx="226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OWR staff receives annual forms</a:t>
            </a:r>
            <a:br>
              <a:rPr lang="en-US" sz="1600" dirty="0"/>
            </a:br>
            <a:r>
              <a:rPr lang="en-US" sz="1600" dirty="0"/>
              <a:t>(Due by March 31)</a:t>
            </a:r>
          </a:p>
        </p:txBody>
      </p:sp>
    </p:spTree>
    <p:extLst>
      <p:ext uri="{BB962C8B-B14F-4D97-AF65-F5344CB8AC3E}">
        <p14:creationId xmlns:p14="http://schemas.microsoft.com/office/powerpoint/2010/main" val="355546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828800"/>
            <a:ext cx="2743200" cy="3074987"/>
          </a:xfrm>
        </p:spPr>
        <p:txBody>
          <a:bodyPr/>
          <a:lstStyle/>
          <a:p>
            <a:r>
              <a:rPr lang="en-US" sz="4000" b="1" dirty="0" err="1"/>
              <a:t>eWater</a:t>
            </a:r>
            <a:r>
              <a:rPr lang="en-US" sz="4000" b="1" dirty="0"/>
              <a:t> SQL Database Schematic</a:t>
            </a:r>
          </a:p>
        </p:txBody>
      </p:sp>
      <p:pic>
        <p:nvPicPr>
          <p:cNvPr id="4" name="Picture 4" descr="eWater_Datab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343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4"/>
            <a:ext cx="8115300" cy="608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241CCD-0B46-4DCF-B70C-001A3701D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b="1" kern="0"/>
              <a:t>Current System</a:t>
            </a:r>
            <a:endParaRPr lang="en-US" b="1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4"/>
            <a:ext cx="8115300" cy="608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241CCD-0B46-4DCF-B70C-001A3701D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b="1" kern="0"/>
              <a:t>Current System</a:t>
            </a:r>
            <a:endParaRPr lang="en-US" b="1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1C1381-6094-41B6-A540-F6D1B34BFF64}"/>
              </a:ext>
            </a:extLst>
          </p:cNvPr>
          <p:cNvSpPr/>
          <p:nvPr/>
        </p:nvSpPr>
        <p:spPr bwMode="auto">
          <a:xfrm>
            <a:off x="762000" y="2133600"/>
            <a:ext cx="27432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49F11-651C-43A2-BEAB-22B1CD38F2B8}"/>
              </a:ext>
            </a:extLst>
          </p:cNvPr>
          <p:cNvSpPr/>
          <p:nvPr/>
        </p:nvSpPr>
        <p:spPr bwMode="auto">
          <a:xfrm>
            <a:off x="6096000" y="2057400"/>
            <a:ext cx="2603500" cy="1905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9146-F4C2-4735-BF4C-DFA03117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dirty="0"/>
              <a:t>Current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F2C1-A4E9-4F99-AE89-4084C655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9167" t="67778" r="21666" b="10671"/>
          <a:stretch/>
        </p:blipFill>
        <p:spPr bwMode="auto">
          <a:xfrm>
            <a:off x="350649" y="1530349"/>
            <a:ext cx="1752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622FC05C-DDFE-4A2B-B327-A5F18BD25BB8}"/>
              </a:ext>
            </a:extLst>
          </p:cNvPr>
          <p:cNvSpPr/>
          <p:nvPr/>
        </p:nvSpPr>
        <p:spPr bwMode="auto">
          <a:xfrm>
            <a:off x="3241297" y="1290350"/>
            <a:ext cx="1874649" cy="426944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OWR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eWater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Database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old and almost obsolete; limited ability to update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65A748-7C6D-4F46-A498-61CA3D451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58382"/>
              </p:ext>
            </p:extLst>
          </p:nvPr>
        </p:nvGraphicFramePr>
        <p:xfrm>
          <a:off x="5428140" y="3516536"/>
          <a:ext cx="1442977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Acrobat Document" r:id="rId4" imgW="4663440" imgH="6027206" progId="Acrobat.Document.11">
                  <p:embed/>
                </p:oleObj>
              </mc:Choice>
              <mc:Fallback>
                <p:oleObj name="Acrobat Document" r:id="rId4" imgW="4663440" imgH="6027206" progId="Acrobat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FDFA7B-F667-47C3-A6C0-C30E01476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8140" y="3516536"/>
                        <a:ext cx="1442977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F3F979-F75D-4B90-BEAE-5251D0FB8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39820"/>
              </p:ext>
            </p:extLst>
          </p:nvPr>
        </p:nvGraphicFramePr>
        <p:xfrm>
          <a:off x="6591300" y="3821336"/>
          <a:ext cx="1442976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Acrobat Document" r:id="rId6" imgW="4663440" imgH="6027206" progId="Acrobat.Document.11">
                  <p:embed/>
                </p:oleObj>
              </mc:Choice>
              <mc:Fallback>
                <p:oleObj name="Acrobat Document" r:id="rId6" imgW="4663440" imgH="6027206" progId="Acrobat.Document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2D0F04A-C642-4E72-B8A2-CF9AECAF1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1300" y="3821336"/>
                        <a:ext cx="1442976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B14E6E-25E0-4C86-B71E-503E286F5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52903"/>
              </p:ext>
            </p:extLst>
          </p:nvPr>
        </p:nvGraphicFramePr>
        <p:xfrm>
          <a:off x="7579488" y="4126136"/>
          <a:ext cx="1442976" cy="18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Acrobat Document" r:id="rId8" imgW="4663440" imgH="6027206" progId="Acrobat.Document.11">
                  <p:embed/>
                </p:oleObj>
              </mc:Choice>
              <mc:Fallback>
                <p:oleObj name="Acrobat Document" r:id="rId8" imgW="4663440" imgH="6027206" progId="Acrobat.Document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131FA1-95C5-426E-BFFB-992E6AD49C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79488" y="4126136"/>
                        <a:ext cx="1442976" cy="1864868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F59C558-3C00-40B4-BD1D-1CA3EE8EA46C}"/>
              </a:ext>
            </a:extLst>
          </p:cNvPr>
          <p:cNvSpPr txBox="1"/>
          <p:nvPr/>
        </p:nvSpPr>
        <p:spPr>
          <a:xfrm>
            <a:off x="350649" y="3097577"/>
            <a:ext cx="21449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OWR Employee Input 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DBU application and water-use reporting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949577-F89D-49CE-BF94-3AE4BAF7CC6D}"/>
              </a:ext>
            </a:extLst>
          </p:cNvPr>
          <p:cNvSpPr/>
          <p:nvPr/>
        </p:nvSpPr>
        <p:spPr bwMode="auto">
          <a:xfrm>
            <a:off x="2237998" y="2090451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5E3471E-9BEE-4B4C-8A37-E470C5D45AFA}"/>
              </a:ext>
            </a:extLst>
          </p:cNvPr>
          <p:cNvSpPr/>
          <p:nvPr/>
        </p:nvSpPr>
        <p:spPr bwMode="auto">
          <a:xfrm>
            <a:off x="5415794" y="2179244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4" descr="Alabama Department of Economic and Community Affairs (ADECA)">
            <a:hlinkClick r:id="rId10"/>
            <a:extLst>
              <a:ext uri="{FF2B5EF4-FFF2-40B4-BE49-F238E27FC236}">
                <a16:creationId xmlns:a16="http://schemas.microsoft.com/office/drawing/2014/main" id="{199FE002-E070-4260-B6CA-287E1F54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5014" y="6011070"/>
            <a:ext cx="1715263" cy="70325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4C0FA5-4ADF-4D2E-9D75-80CED9EFDCF4}"/>
              </a:ext>
            </a:extLst>
          </p:cNvPr>
          <p:cNvSpPr txBox="1"/>
          <p:nvPr/>
        </p:nvSpPr>
        <p:spPr>
          <a:xfrm>
            <a:off x="6467712" y="1940273"/>
            <a:ext cx="1690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creation, processing and output</a:t>
            </a:r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180B946F-35DB-4EBE-93C2-FEF719B01402}"/>
              </a:ext>
            </a:extLst>
          </p:cNvPr>
          <p:cNvSpPr/>
          <p:nvPr/>
        </p:nvSpPr>
        <p:spPr bwMode="auto">
          <a:xfrm>
            <a:off x="3312736" y="3496151"/>
            <a:ext cx="171040" cy="1665064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33127A5A-EA38-49CD-8249-F7799767C845}"/>
              </a:ext>
            </a:extLst>
          </p:cNvPr>
          <p:cNvSpPr/>
          <p:nvPr/>
        </p:nvSpPr>
        <p:spPr bwMode="auto">
          <a:xfrm>
            <a:off x="4857582" y="3496151"/>
            <a:ext cx="171040" cy="1665064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808</TotalTime>
  <Words>407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Wingdings</vt:lpstr>
      <vt:lpstr>Ripple</vt:lpstr>
      <vt:lpstr>Acrobat Document</vt:lpstr>
      <vt:lpstr>PowerPoint Presentation</vt:lpstr>
      <vt:lpstr>eWater Functional Processes</vt:lpstr>
      <vt:lpstr>Application (DBU) Review Processes</vt:lpstr>
      <vt:lpstr>License (COU) Review/Issuance Processes</vt:lpstr>
      <vt:lpstr>Annual Reporting Processes</vt:lpstr>
      <vt:lpstr>eWater SQL Database Schematic</vt:lpstr>
      <vt:lpstr>PowerPoint Presentation</vt:lpstr>
      <vt:lpstr>PowerPoint Presentation</vt:lpstr>
      <vt:lpstr>Current System</vt:lpstr>
      <vt:lpstr>Desired Goal</vt:lpstr>
      <vt:lpstr>Consultation with Other States</vt:lpstr>
      <vt:lpstr>Commercial Off-The-Shelf Options</vt:lpstr>
      <vt:lpstr>Laserfiche </vt:lpstr>
      <vt:lpstr>Laserfiche </vt:lpstr>
      <vt:lpstr>Updated Desired Goal</vt:lpstr>
      <vt:lpstr>PowerPoint Presentation</vt:lpstr>
      <vt:lpstr>Conclusion</vt:lpstr>
    </vt:vector>
  </TitlesOfParts>
  <Company>ADECA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Littlepage</dc:creator>
  <cp:lastModifiedBy>Atkins, Brian</cp:lastModifiedBy>
  <cp:revision>77</cp:revision>
  <cp:lastPrinted>2018-10-05T14:08:50Z</cp:lastPrinted>
  <dcterms:created xsi:type="dcterms:W3CDTF">2012-12-17T22:55:19Z</dcterms:created>
  <dcterms:modified xsi:type="dcterms:W3CDTF">2018-10-05T15:28:47Z</dcterms:modified>
</cp:coreProperties>
</file>