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64" r:id="rId4"/>
    <p:sldId id="365" r:id="rId5"/>
    <p:sldId id="359" r:id="rId6"/>
    <p:sldId id="375" r:id="rId7"/>
    <p:sldId id="377" r:id="rId8"/>
    <p:sldId id="358" r:id="rId9"/>
    <p:sldId id="408" r:id="rId10"/>
    <p:sldId id="395" r:id="rId11"/>
    <p:sldId id="396" r:id="rId12"/>
    <p:sldId id="397" r:id="rId13"/>
    <p:sldId id="409" r:id="rId14"/>
    <p:sldId id="398" r:id="rId15"/>
    <p:sldId id="399" r:id="rId16"/>
    <p:sldId id="400" r:id="rId17"/>
    <p:sldId id="410" r:id="rId18"/>
    <p:sldId id="402" r:id="rId19"/>
    <p:sldId id="403" r:id="rId20"/>
    <p:sldId id="404" r:id="rId21"/>
    <p:sldId id="412" r:id="rId22"/>
    <p:sldId id="405" r:id="rId23"/>
    <p:sldId id="406" r:id="rId24"/>
    <p:sldId id="407" r:id="rId25"/>
    <p:sldId id="361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D"/>
    <a:srgbClr val="455660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1064" autoAdjust="0"/>
  </p:normalViewPr>
  <p:slideViewPr>
    <p:cSldViewPr snapToGrid="0">
      <p:cViewPr varScale="1">
        <p:scale>
          <a:sx n="121" d="100"/>
          <a:sy n="121" d="100"/>
        </p:scale>
        <p:origin x="51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FD6EE-F867-4228-A7F9-3AB167AAB5B0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FC01B-B006-40D4-9040-EBB1A488F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4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Olsson is developing our software to help NRDs and other water managers to actively use their models and TRUST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FC01B-B006-40D4-9040-EBB1A488FD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3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used only if Jim feels it’s the right crowd. If not, He can stop at the previous slide and tease with the option to meet with him to discuss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FC01B-B006-40D4-9040-EBB1A488FD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4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Rear view mirror and windshield – you can see where you’re going</a:t>
            </a:r>
            <a:r>
              <a:rPr lang="en-US" baseline="0" dirty="0"/>
              <a:t> AND where you came from.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9A8FA-8258-4A33-B437-D1D6791129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Avenir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55 Roman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5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7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Avenir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55 Roman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3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47784" cy="4351338"/>
          </a:xfrm>
        </p:spPr>
        <p:txBody>
          <a:bodyPr/>
          <a:lstStyle>
            <a:lvl1pPr>
              <a:defRPr sz="2600">
                <a:latin typeface="Avenir 55 Roman" pitchFamily="34" charset="0"/>
              </a:defRPr>
            </a:lvl1pPr>
            <a:lvl2pPr>
              <a:defRPr>
                <a:latin typeface="Avenir 55 Roman" pitchFamily="34" charset="0"/>
              </a:defRPr>
            </a:lvl2pPr>
            <a:lvl3pPr>
              <a:defRPr>
                <a:latin typeface="Avenir 55 Roman" pitchFamily="34" charset="0"/>
              </a:defRPr>
            </a:lvl3pPr>
            <a:lvl4pPr>
              <a:defRPr>
                <a:latin typeface="Avenir 55 Roman" pitchFamily="34" charset="0"/>
              </a:defRPr>
            </a:lvl4pPr>
            <a:lvl5pPr>
              <a:defRPr>
                <a:latin typeface="Avenir 55 Roman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08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7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5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6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2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47784" cy="4351338"/>
          </a:xfrm>
        </p:spPr>
        <p:txBody>
          <a:bodyPr/>
          <a:lstStyle>
            <a:lvl1pPr>
              <a:defRPr sz="2600">
                <a:latin typeface="Avenir 55 Roman" pitchFamily="34" charset="0"/>
              </a:defRPr>
            </a:lvl1pPr>
            <a:lvl2pPr>
              <a:defRPr>
                <a:latin typeface="Avenir 55 Roman" pitchFamily="34" charset="0"/>
              </a:defRPr>
            </a:lvl2pPr>
            <a:lvl3pPr>
              <a:defRPr>
                <a:latin typeface="Avenir 55 Roman" pitchFamily="34" charset="0"/>
              </a:defRPr>
            </a:lvl3pPr>
            <a:lvl4pPr>
              <a:defRPr>
                <a:latin typeface="Avenir 55 Roman" pitchFamily="34" charset="0"/>
              </a:defRPr>
            </a:lvl4pPr>
            <a:lvl5pPr>
              <a:defRPr>
                <a:latin typeface="Avenir 55 Roman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86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6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14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1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0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02393-45DC-4CCA-8134-100B0005AEE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DDDC-26ED-45C6-9DC1-1F3CBF3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7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89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DC63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01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DC63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etportal.olssonassociate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439" y="2097856"/>
            <a:ext cx="8589881" cy="3322977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/>
              <a:t>Break with Tradition</a:t>
            </a:r>
            <a:r>
              <a:rPr lang="en-US" b="1" dirty="0">
                <a:solidFill>
                  <a:srgbClr val="8DC63F"/>
                </a:solidFill>
              </a:rPr>
              <a:t/>
            </a:r>
            <a:br>
              <a:rPr lang="en-US" b="1" dirty="0">
                <a:solidFill>
                  <a:srgbClr val="8DC63F"/>
                </a:solidFill>
              </a:rPr>
            </a:b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Join the Technical Revolution in Water Management</a:t>
            </a:r>
            <a:br>
              <a:rPr lang="en-US" sz="40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4000" dirty="0">
              <a:solidFill>
                <a:srgbClr val="8DC6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428" y="6038193"/>
            <a:ext cx="797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55 Roman"/>
              </a:rPr>
              <a:t>James C. Schneider, PhD		2018 </a:t>
            </a:r>
            <a:r>
              <a:rPr lang="en-US" dirty="0" smtClean="0">
                <a:solidFill>
                  <a:schemeClr val="bg1"/>
                </a:solidFill>
                <a:latin typeface="Avenir 55 Roman"/>
              </a:rPr>
              <a:t>ICWP</a:t>
            </a:r>
            <a:r>
              <a:rPr lang="en-US" dirty="0" smtClean="0">
                <a:solidFill>
                  <a:schemeClr val="bg1"/>
                </a:solidFill>
                <a:latin typeface="Avenir 55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Avenir 55 Roman"/>
              </a:rPr>
              <a:t>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502708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NCORPE </a:t>
            </a:r>
            <a:r>
              <a:rPr lang="en-US" dirty="0" smtClean="0"/>
              <a:t>Scenario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946" y="655984"/>
            <a:ext cx="6356423" cy="6202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946" y="653174"/>
            <a:ext cx="6352866" cy="62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NCORPE </a:t>
            </a:r>
            <a:r>
              <a:rPr lang="en-US" dirty="0" smtClean="0"/>
              <a:t>Scenario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21" y="675502"/>
            <a:ext cx="7053473" cy="6182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266" y="675501"/>
            <a:ext cx="7034528" cy="617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321" y="675501"/>
            <a:ext cx="7037223" cy="6182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783" y="671402"/>
            <a:ext cx="7034761" cy="61865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266" y="671402"/>
            <a:ext cx="7051007" cy="6186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321" y="671402"/>
            <a:ext cx="7026665" cy="61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Keith County model completed for TPNRD to simulate various water use reduction scenarios</a:t>
            </a:r>
          </a:p>
          <a:p>
            <a:endParaRPr lang="en-US" dirty="0"/>
          </a:p>
          <a:p>
            <a:r>
              <a:rPr lang="en-US" dirty="0" smtClean="0"/>
              <a:t>As an example, simulated a 5% reduction in water use in each of the half-townships of interest in the TPNRD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78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Allocation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296" y="621132"/>
            <a:ext cx="7593661" cy="6236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378" y="3560115"/>
            <a:ext cx="1044579" cy="32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892" y="639985"/>
            <a:ext cx="6386684" cy="6236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892" y="630835"/>
            <a:ext cx="6386684" cy="6236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92" y="637554"/>
            <a:ext cx="6386684" cy="6236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892" y="629619"/>
            <a:ext cx="6386684" cy="6236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892" y="644270"/>
            <a:ext cx="6386684" cy="6236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892" y="629619"/>
            <a:ext cx="6379709" cy="6236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Allocation </a:t>
            </a:r>
            <a:r>
              <a:rPr lang="en-US" dirty="0" smtClean="0"/>
              <a:t>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9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Allocation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324" y="624190"/>
            <a:ext cx="7118522" cy="6237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112" y="631607"/>
            <a:ext cx="7121018" cy="6237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324" y="624190"/>
            <a:ext cx="7108482" cy="6237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093" y="624190"/>
            <a:ext cx="7109713" cy="6237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631" y="631607"/>
            <a:ext cx="7115175" cy="62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4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Canal Recharge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Central Platte NRD model constructed to track the excess flow recharge water through the aquifer, and to simulate potential future excess flow benefits.</a:t>
            </a:r>
          </a:p>
          <a:p>
            <a:endParaRPr lang="en-US" dirty="0"/>
          </a:p>
          <a:p>
            <a:r>
              <a:rPr lang="en-US" dirty="0" smtClean="0"/>
              <a:t>Run the model with the recharge that occurred on a monthly basis from 2011 through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03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Canal Recharge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49" y="640734"/>
            <a:ext cx="7549536" cy="62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Canal Recharge </a:t>
            </a:r>
            <a:r>
              <a:rPr lang="en-US" dirty="0" smtClean="0"/>
              <a:t>Scenario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07" y="645814"/>
            <a:ext cx="6361971" cy="621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07" y="649346"/>
            <a:ext cx="6366434" cy="6208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707" y="645813"/>
            <a:ext cx="6366434" cy="62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Canal Recharge </a:t>
            </a:r>
            <a:r>
              <a:rPr lang="en-US" dirty="0" smtClean="0"/>
              <a:t>Scenario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72" y="675502"/>
            <a:ext cx="8625017" cy="5992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72" y="675501"/>
            <a:ext cx="8693910" cy="5992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72" y="675499"/>
            <a:ext cx="8698933" cy="5992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48" y="675498"/>
            <a:ext cx="8698933" cy="5992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71" y="675497"/>
            <a:ext cx="8703958" cy="5999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46" y="675496"/>
            <a:ext cx="8698935" cy="5992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45" y="675495"/>
            <a:ext cx="8708984" cy="5999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143" y="675494"/>
            <a:ext cx="8708985" cy="59992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141" y="675493"/>
            <a:ext cx="8708987" cy="59923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632" y="682415"/>
            <a:ext cx="8698942" cy="5992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140" y="682415"/>
            <a:ext cx="8698943" cy="5999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094" y="682415"/>
            <a:ext cx="8698945" cy="6021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134" y="696182"/>
            <a:ext cx="8698947" cy="60146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131" y="675491"/>
            <a:ext cx="8728367" cy="6020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131" y="682414"/>
            <a:ext cx="8743443" cy="6023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5131" y="682413"/>
            <a:ext cx="8719034" cy="60362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107" y="673972"/>
            <a:ext cx="8758504" cy="60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love/hate relationship with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Groundwater management requires groundwater models</a:t>
            </a:r>
          </a:p>
          <a:p>
            <a:endParaRPr lang="en-US" dirty="0"/>
          </a:p>
          <a:p>
            <a:r>
              <a:rPr lang="en-US" dirty="0"/>
              <a:t>But using groundwater models can be very difficult, because:</a:t>
            </a:r>
          </a:p>
          <a:p>
            <a:pPr lvl="1"/>
            <a:r>
              <a:rPr lang="en-US" dirty="0"/>
              <a:t>No model</a:t>
            </a:r>
          </a:p>
          <a:p>
            <a:pPr lvl="1"/>
            <a:r>
              <a:rPr lang="en-US" dirty="0"/>
              <a:t>Model too coarse</a:t>
            </a:r>
          </a:p>
          <a:p>
            <a:pPr lvl="1"/>
            <a:r>
              <a:rPr lang="en-US" dirty="0"/>
              <a:t>Model too cumbersome</a:t>
            </a:r>
          </a:p>
          <a:p>
            <a:pPr lvl="1"/>
            <a:r>
              <a:rPr lang="en-US" dirty="0"/>
              <a:t>Model doesn’t run</a:t>
            </a:r>
          </a:p>
          <a:p>
            <a:pPr lvl="1"/>
            <a:r>
              <a:rPr lang="en-US" dirty="0"/>
              <a:t>Can’t create model inputs</a:t>
            </a:r>
          </a:p>
          <a:p>
            <a:pPr lvl="1"/>
            <a:r>
              <a:rPr lang="en-US" dirty="0"/>
              <a:t>Can’t decipher model outputs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Permitting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LLNRD uses SDF values, along with other criteria, to determine whether or not to approve transfer and new use applications.</a:t>
            </a:r>
          </a:p>
          <a:p>
            <a:endParaRPr lang="en-US" dirty="0"/>
          </a:p>
          <a:p>
            <a:r>
              <a:rPr lang="en-US" dirty="0" smtClean="0"/>
              <a:t>After two years, they were interest in running the 68 approved transfers and 52 new uses through the model in a single model run to get the full picture of the resulting changes to the stream-aquifer system.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152894"/>
              </p:ext>
            </p:extLst>
          </p:nvPr>
        </p:nvGraphicFramePr>
        <p:xfrm>
          <a:off x="4406445" y="4693603"/>
          <a:ext cx="45654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8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18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1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828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Permitting Scenario </a:t>
            </a:r>
            <a:r>
              <a:rPr lang="en-US" dirty="0"/>
              <a:t>– LLNRD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06" y="751800"/>
            <a:ext cx="6481443" cy="591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28" y="1144916"/>
            <a:ext cx="4809738" cy="4109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49642"/>
            <a:ext cx="11829535" cy="59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Permitting Scenario </a:t>
            </a:r>
            <a:r>
              <a:rPr lang="en-US" dirty="0"/>
              <a:t>– LLNRD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21" y="601362"/>
            <a:ext cx="6407496" cy="625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216" y="601362"/>
            <a:ext cx="6407688" cy="62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Permitting Scenario </a:t>
            </a:r>
            <a:r>
              <a:rPr lang="en-US" dirty="0"/>
              <a:t>– LLNRD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88" y="743207"/>
            <a:ext cx="8565550" cy="5923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88" y="743207"/>
            <a:ext cx="8565550" cy="5919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88" y="743207"/>
            <a:ext cx="8566733" cy="5923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05" y="739001"/>
            <a:ext cx="8570471" cy="59232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33" y="743207"/>
            <a:ext cx="8568105" cy="59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38631"/>
          </a:xfrm>
        </p:spPr>
        <p:txBody>
          <a:bodyPr>
            <a:normAutofit fontScale="92500" lnSpcReduction="20000"/>
          </a:bodyPr>
          <a:lstStyle/>
          <a:p>
            <a:r>
              <a:rPr lang="en-US" sz="8000" dirty="0"/>
              <a:t>Questions?</a:t>
            </a:r>
          </a:p>
          <a:p>
            <a:endParaRPr lang="en-US" dirty="0"/>
          </a:p>
          <a:p>
            <a:r>
              <a:rPr lang="en-US" sz="3600" dirty="0"/>
              <a:t>Jim Schneider</a:t>
            </a:r>
          </a:p>
          <a:p>
            <a:r>
              <a:rPr lang="en-US" dirty="0"/>
              <a:t>Olsson Associates</a:t>
            </a:r>
          </a:p>
          <a:p>
            <a:r>
              <a:rPr lang="en-US" dirty="0"/>
              <a:t>jschneider@olssonassociates.com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21" y="799115"/>
            <a:ext cx="5715000" cy="51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21" y="1514121"/>
            <a:ext cx="2303079" cy="632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52" y="1748614"/>
            <a:ext cx="5182914" cy="39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591" y="799115"/>
            <a:ext cx="19716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1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625886"/>
            <a:ext cx="11087100" cy="25336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complexity of the modeling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448416"/>
            <a:ext cx="10515600" cy="20822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Requires:</a:t>
            </a:r>
          </a:p>
          <a:p>
            <a:pPr lvl="1"/>
            <a:r>
              <a:rPr lang="en-US" dirty="0"/>
              <a:t>Expertise</a:t>
            </a:r>
          </a:p>
          <a:p>
            <a:pPr lvl="1"/>
            <a:r>
              <a:rPr lang="en-US" dirty="0"/>
              <a:t>Familiarity with model</a:t>
            </a:r>
          </a:p>
          <a:p>
            <a:pPr lvl="1"/>
            <a:r>
              <a:rPr lang="en-US" dirty="0"/>
              <a:t>Translation of inputs and outputs</a:t>
            </a:r>
          </a:p>
          <a:p>
            <a:pPr lvl="1"/>
            <a:r>
              <a:rPr lang="en-US" dirty="0"/>
              <a:t>Software</a:t>
            </a:r>
          </a:p>
          <a:p>
            <a:pPr lvl="1"/>
            <a:r>
              <a:rPr lang="en-US" dirty="0"/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3579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7" r="3983" b="21510"/>
          <a:stretch/>
        </p:blipFill>
        <p:spPr>
          <a:xfrm>
            <a:off x="165744" y="134006"/>
            <a:ext cx="8137997" cy="228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248" y="2929759"/>
            <a:ext cx="10647784" cy="3552004"/>
          </a:xfrm>
        </p:spPr>
        <p:txBody>
          <a:bodyPr/>
          <a:lstStyle/>
          <a:p>
            <a:r>
              <a:rPr lang="en-US" dirty="0"/>
              <a:t>Modeling studies completed quickly and efficiently.</a:t>
            </a:r>
          </a:p>
          <a:p>
            <a:endParaRPr lang="en-US" dirty="0"/>
          </a:p>
          <a:p>
            <a:r>
              <a:rPr lang="en-US" dirty="0"/>
              <a:t>Models are readily utilized.</a:t>
            </a:r>
          </a:p>
          <a:p>
            <a:endParaRPr lang="en-US" dirty="0"/>
          </a:p>
          <a:p>
            <a:r>
              <a:rPr lang="en-US" dirty="0"/>
              <a:t>Visualize the results in real time.</a:t>
            </a:r>
          </a:p>
        </p:txBody>
      </p:sp>
    </p:spTree>
    <p:extLst>
      <p:ext uri="{BB962C8B-B14F-4D97-AF65-F5344CB8AC3E}">
        <p14:creationId xmlns:p14="http://schemas.microsoft.com/office/powerpoint/2010/main" val="319444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Model Can be Used in Real-time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Bringing automation technology to water management.</a:t>
            </a:r>
          </a:p>
          <a:p>
            <a:endParaRPr lang="en-US" dirty="0"/>
          </a:p>
          <a:p>
            <a:r>
              <a:rPr lang="en-US" dirty="0"/>
              <a:t>After model setup, even complex model runs can be completed with minimal efforts.</a:t>
            </a:r>
          </a:p>
          <a:p>
            <a:endParaRPr lang="en-US" dirty="0"/>
          </a:p>
          <a:p>
            <a:r>
              <a:rPr lang="en-US" dirty="0"/>
              <a:t>Time to completion only depends on model run times.</a:t>
            </a:r>
          </a:p>
          <a:p>
            <a:endParaRPr lang="en-US" dirty="0"/>
          </a:p>
          <a:p>
            <a:r>
              <a:rPr lang="en-US" dirty="0"/>
              <a:t>Automatically view and modify results.</a:t>
            </a:r>
          </a:p>
        </p:txBody>
      </p:sp>
    </p:spTree>
    <p:extLst>
      <p:ext uri="{BB962C8B-B14F-4D97-AF65-F5344CB8AC3E}">
        <p14:creationId xmlns:p14="http://schemas.microsoft.com/office/powerpoint/2010/main" val="25728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16" y="833766"/>
            <a:ext cx="4657725" cy="4943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50221" cy="4351338"/>
          </a:xfrm>
        </p:spPr>
        <p:txBody>
          <a:bodyPr/>
          <a:lstStyle/>
          <a:p>
            <a:r>
              <a:rPr lang="en-US" dirty="0"/>
              <a:t>Hardware and software managed for you.</a:t>
            </a:r>
          </a:p>
          <a:p>
            <a:endParaRPr lang="en-US" dirty="0"/>
          </a:p>
          <a:p>
            <a:r>
              <a:rPr lang="en-US" dirty="0"/>
              <a:t>All you need is an internet connection and a browser.</a:t>
            </a:r>
          </a:p>
          <a:p>
            <a:endParaRPr lang="en-US" dirty="0"/>
          </a:p>
          <a:p>
            <a:r>
              <a:rPr lang="en-US" dirty="0"/>
              <a:t>Data storage and recovery is never a problem.</a:t>
            </a:r>
          </a:p>
        </p:txBody>
      </p:sp>
    </p:spTree>
    <p:extLst>
      <p:ext uri="{BB962C8B-B14F-4D97-AF65-F5344CB8AC3E}">
        <p14:creationId xmlns:p14="http://schemas.microsoft.com/office/powerpoint/2010/main" val="42852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2A9989-794C-498B-8E38-C6DF3772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E2E9D5-A356-48A3-B429-12472B3CF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https://getportal.olssonassociates.com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Following graphics are screenshots of the GET portal, customized for the client and </a:t>
            </a:r>
            <a:r>
              <a:rPr lang="en-US" dirty="0" smtClean="0"/>
              <a:t>created on the fly using the stored results of model simulations completed in </a:t>
            </a:r>
            <a:r>
              <a:rPr lang="en-US" dirty="0"/>
              <a:t>the GET portal.</a:t>
            </a:r>
          </a:p>
          <a:p>
            <a:endParaRPr lang="en-US" dirty="0"/>
          </a:p>
          <a:p>
            <a:r>
              <a:rPr lang="en-US" dirty="0"/>
              <a:t>Don’t need to focus on details, these are simply examples to demonstrate the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83061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NCORPE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NCORPE project purchased 115 high capacity wells.</a:t>
            </a:r>
          </a:p>
          <a:p>
            <a:endParaRPr lang="en-US" dirty="0"/>
          </a:p>
          <a:p>
            <a:r>
              <a:rPr lang="en-US" dirty="0" smtClean="0"/>
              <a:t>Most of the wells retired, 30 retained for augmentation.</a:t>
            </a:r>
          </a:p>
          <a:p>
            <a:endParaRPr lang="en-US" dirty="0"/>
          </a:p>
          <a:p>
            <a:r>
              <a:rPr lang="en-US" dirty="0" smtClean="0"/>
              <a:t>What is the difference in the impact given that some wells are actively used for augmentation?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2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5503"/>
          </a:xfrm>
        </p:spPr>
        <p:txBody>
          <a:bodyPr>
            <a:normAutofit fontScale="90000"/>
          </a:bodyPr>
          <a:lstStyle/>
          <a:p>
            <a:r>
              <a:rPr lang="en-US" dirty="0"/>
              <a:t>NCORPE </a:t>
            </a:r>
            <a:r>
              <a:rPr lang="en-US" dirty="0" smtClean="0"/>
              <a:t>Scenario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504"/>
            <a:ext cx="12192000" cy="5362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307" y="1606377"/>
            <a:ext cx="2232296" cy="19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D6E03E"/>
      </a:hlink>
      <a:folHlink>
        <a:srgbClr val="D6E03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D6E03E"/>
      </a:hlink>
      <a:folHlink>
        <a:srgbClr val="D6E03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6918</TotalTime>
  <Words>532</Words>
  <Application>Microsoft Office PowerPoint</Application>
  <PresentationFormat>Widescreen</PresentationFormat>
  <Paragraphs>97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Avenir 55 Roman</vt:lpstr>
      <vt:lpstr>Calibri</vt:lpstr>
      <vt:lpstr>Calibri Light</vt:lpstr>
      <vt:lpstr>Office Theme</vt:lpstr>
      <vt:lpstr>1_Office Theme</vt:lpstr>
      <vt:lpstr>Break with Tradition Join the Technical Revolution in Water Management </vt:lpstr>
      <vt:lpstr>Our love/hate relationship with models</vt:lpstr>
      <vt:lpstr>The complexity of the modeling process</vt:lpstr>
      <vt:lpstr>PowerPoint Presentation</vt:lpstr>
      <vt:lpstr>Any Model Can be Used in Real-time</vt:lpstr>
      <vt:lpstr>Cloud computing</vt:lpstr>
      <vt:lpstr>How does it work?</vt:lpstr>
      <vt:lpstr>NCORPE Scenario</vt:lpstr>
      <vt:lpstr>NCORPE Scenario </vt:lpstr>
      <vt:lpstr>NCORPE Scenario </vt:lpstr>
      <vt:lpstr>NCORPE Scenario </vt:lpstr>
      <vt:lpstr>Allocation Scenario</vt:lpstr>
      <vt:lpstr>Allocation Scenario</vt:lpstr>
      <vt:lpstr>Allocation Scenario</vt:lpstr>
      <vt:lpstr>Allocation Scenario</vt:lpstr>
      <vt:lpstr>Canal Recharge Scenario</vt:lpstr>
      <vt:lpstr>Canal Recharge Scenario</vt:lpstr>
      <vt:lpstr>Canal Recharge Scenario</vt:lpstr>
      <vt:lpstr>Canal Recharge Scenario</vt:lpstr>
      <vt:lpstr>Permitting Scenario</vt:lpstr>
      <vt:lpstr>Permitting Scenario – LLNRD </vt:lpstr>
      <vt:lpstr>Permitting Scenario – LLNRD </vt:lpstr>
      <vt:lpstr>Permitting Scenario – LLNRD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and Gas</dc:title>
  <dc:creator>Stuart Francone</dc:creator>
  <cp:lastModifiedBy>Jim Schneider</cp:lastModifiedBy>
  <cp:revision>189</cp:revision>
  <cp:lastPrinted>2015-12-14T18:46:15Z</cp:lastPrinted>
  <dcterms:created xsi:type="dcterms:W3CDTF">2015-11-20T19:07:21Z</dcterms:created>
  <dcterms:modified xsi:type="dcterms:W3CDTF">2018-10-05T20:42:19Z</dcterms:modified>
</cp:coreProperties>
</file>