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handoutMasterIdLst>
    <p:handoutMasterId r:id="rId21"/>
  </p:handoutMasterIdLst>
  <p:sldIdLst>
    <p:sldId id="256" r:id="rId2"/>
    <p:sldId id="484" r:id="rId3"/>
    <p:sldId id="538" r:id="rId4"/>
    <p:sldId id="535" r:id="rId5"/>
    <p:sldId id="477" r:id="rId6"/>
    <p:sldId id="537" r:id="rId7"/>
    <p:sldId id="261" r:id="rId8"/>
    <p:sldId id="478" r:id="rId9"/>
    <p:sldId id="536" r:id="rId10"/>
    <p:sldId id="476" r:id="rId11"/>
    <p:sldId id="473" r:id="rId12"/>
    <p:sldId id="486" r:id="rId13"/>
    <p:sldId id="480" r:id="rId14"/>
    <p:sldId id="527" r:id="rId15"/>
    <p:sldId id="534" r:id="rId16"/>
    <p:sldId id="479" r:id="rId17"/>
    <p:sldId id="472" r:id="rId18"/>
    <p:sldId id="475" r:id="rId19"/>
  </p:sldIdLst>
  <p:sldSz cx="9144000" cy="6858000" type="letter"/>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B3B"/>
    <a:srgbClr val="F424EC"/>
    <a:srgbClr val="CD39F4"/>
    <a:srgbClr val="42E900"/>
    <a:srgbClr val="70AE47"/>
    <a:srgbClr val="6399BA"/>
    <a:srgbClr val="6CA4DB"/>
    <a:srgbClr val="6DA3C6"/>
    <a:srgbClr val="75ACD0"/>
    <a:srgbClr val="287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5" autoAdjust="0"/>
    <p:restoredTop sz="93712" autoAdjust="0"/>
  </p:normalViewPr>
  <p:slideViewPr>
    <p:cSldViewPr snapToGrid="0" snapToObjects="1">
      <p:cViewPr varScale="1">
        <p:scale>
          <a:sx n="58" d="100"/>
          <a:sy n="58" d="100"/>
        </p:scale>
        <p:origin x="1132" y="48"/>
      </p:cViewPr>
      <p:guideLst>
        <p:guide orient="horz" pos="2184"/>
        <p:guide pos="2880"/>
      </p:guideLst>
    </p:cSldViewPr>
  </p:slideViewPr>
  <p:notesTextViewPr>
    <p:cViewPr>
      <p:scale>
        <a:sx n="1" d="1"/>
        <a:sy n="1" d="1"/>
      </p:scale>
      <p:origin x="0" y="0"/>
    </p:cViewPr>
  </p:notesTextViewPr>
  <p:sorterViewPr>
    <p:cViewPr>
      <p:scale>
        <a:sx n="29" d="100"/>
        <a:sy n="29" d="100"/>
      </p:scale>
      <p:origin x="0" y="6104"/>
    </p:cViewPr>
  </p:sorterViewPr>
  <p:notesViewPr>
    <p:cSldViewPr snapToGrid="0" snapToObjects="1">
      <p:cViewPr varScale="1">
        <p:scale>
          <a:sx n="130" d="100"/>
          <a:sy n="130" d="100"/>
        </p:scale>
        <p:origin x="241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80388-9F34-8F43-B8C9-6FE7418EDA25}" type="doc">
      <dgm:prSet loTypeId="urn:microsoft.com/office/officeart/2005/8/layout/radial1" loCatId="" qsTypeId="urn:microsoft.com/office/officeart/2005/8/quickstyle/simple3" qsCatId="simple" csTypeId="urn:microsoft.com/office/officeart/2005/8/colors/colorful1" csCatId="colorful" phldr="1"/>
      <dgm:spPr/>
      <dgm:t>
        <a:bodyPr/>
        <a:lstStyle/>
        <a:p>
          <a:endParaRPr lang="en-US"/>
        </a:p>
      </dgm:t>
    </dgm:pt>
    <dgm:pt modelId="{233037F4-26DD-4F45-85B4-19370ADE0093}">
      <dgm:prSet phldrT="[Text]" custT="1"/>
      <dgm:spPr>
        <a:solidFill>
          <a:schemeClr val="accent1">
            <a:lumMod val="60000"/>
            <a:lumOff val="40000"/>
          </a:schemeClr>
        </a:solidFill>
        <a:ln>
          <a:solidFill>
            <a:schemeClr val="tx1"/>
          </a:solidFill>
        </a:ln>
      </dgm:spPr>
      <dgm:t>
        <a:bodyPr/>
        <a:lstStyle/>
        <a:p>
          <a:r>
            <a:rPr lang="en-US" sz="1800" b="1" dirty="0"/>
            <a:t>Integrated Water Availability Assessments</a:t>
          </a:r>
        </a:p>
      </dgm:t>
    </dgm:pt>
    <dgm:pt modelId="{8A7773C1-1C20-364C-81B9-2FA2C51642E3}" type="parTrans" cxnId="{86484B78-E062-454E-9C3A-03E75A2F64A2}">
      <dgm:prSet/>
      <dgm:spPr/>
      <dgm:t>
        <a:bodyPr/>
        <a:lstStyle/>
        <a:p>
          <a:endParaRPr lang="en-US" sz="1200" b="1"/>
        </a:p>
      </dgm:t>
    </dgm:pt>
    <dgm:pt modelId="{959346AB-A9DD-3C4A-8E55-D0D787A8A7C8}" type="sibTrans" cxnId="{86484B78-E062-454E-9C3A-03E75A2F64A2}">
      <dgm:prSet/>
      <dgm:spPr/>
      <dgm:t>
        <a:bodyPr/>
        <a:lstStyle/>
        <a:p>
          <a:endParaRPr lang="en-US" sz="1200" b="1"/>
        </a:p>
      </dgm:t>
    </dgm:pt>
    <dgm:pt modelId="{6AB679E1-87C0-0F4C-8819-44947B37FCD9}">
      <dgm:prSet phldrT="[Text]" custT="1"/>
      <dgm:spPr>
        <a:solidFill>
          <a:srgbClr val="A9D18E"/>
        </a:solidFill>
        <a:ln>
          <a:solidFill>
            <a:schemeClr val="tx1"/>
          </a:solidFill>
        </a:ln>
      </dgm:spPr>
      <dgm:t>
        <a:bodyPr/>
        <a:lstStyle/>
        <a:p>
          <a:r>
            <a:rPr lang="en-US" sz="1200" b="1" dirty="0"/>
            <a:t>Focus Area Studies</a:t>
          </a:r>
        </a:p>
      </dgm:t>
    </dgm:pt>
    <dgm:pt modelId="{F5BC5F9D-F6C7-854D-B9B0-46CED350FD0B}" type="parTrans" cxnId="{456B053D-F49B-7243-B401-3A13C25BDAB3}">
      <dgm:prSet custT="1"/>
      <dgm:spPr/>
      <dgm:t>
        <a:bodyPr/>
        <a:lstStyle/>
        <a:p>
          <a:endParaRPr lang="en-US" sz="1200" b="1"/>
        </a:p>
      </dgm:t>
    </dgm:pt>
    <dgm:pt modelId="{6807C33B-633B-E348-91D1-E2280340F70A}" type="sibTrans" cxnId="{456B053D-F49B-7243-B401-3A13C25BDAB3}">
      <dgm:prSet/>
      <dgm:spPr/>
      <dgm:t>
        <a:bodyPr/>
        <a:lstStyle/>
        <a:p>
          <a:endParaRPr lang="en-US" sz="1200" b="1"/>
        </a:p>
      </dgm:t>
    </dgm:pt>
    <dgm:pt modelId="{FD2C7148-E382-9742-BD03-0A64771E72A2}">
      <dgm:prSet phldrT="[Text]" custT="1"/>
      <dgm:spPr>
        <a:solidFill>
          <a:srgbClr val="A9D18E"/>
        </a:solidFill>
        <a:ln>
          <a:solidFill>
            <a:schemeClr val="tx1"/>
          </a:solidFill>
        </a:ln>
      </dgm:spPr>
      <dgm:t>
        <a:bodyPr/>
        <a:lstStyle/>
        <a:p>
          <a:r>
            <a:rPr lang="en-US" sz="1200" b="1" dirty="0"/>
            <a:t>GW Availability Studies</a:t>
          </a:r>
        </a:p>
      </dgm:t>
    </dgm:pt>
    <dgm:pt modelId="{43D9F553-1820-5C4D-8A73-58DBE121E011}" type="parTrans" cxnId="{307E4BCD-5DFA-9D49-B7EE-CDC4C7E3CC28}">
      <dgm:prSet custT="1"/>
      <dgm:spPr/>
      <dgm:t>
        <a:bodyPr/>
        <a:lstStyle/>
        <a:p>
          <a:endParaRPr lang="en-US" sz="1200" b="1"/>
        </a:p>
      </dgm:t>
    </dgm:pt>
    <dgm:pt modelId="{E5DE0FD6-1E9C-DF48-9E66-166C5315F57E}" type="sibTrans" cxnId="{307E4BCD-5DFA-9D49-B7EE-CDC4C7E3CC28}">
      <dgm:prSet/>
      <dgm:spPr/>
      <dgm:t>
        <a:bodyPr/>
        <a:lstStyle/>
        <a:p>
          <a:endParaRPr lang="en-US" sz="1200" b="1"/>
        </a:p>
      </dgm:t>
    </dgm:pt>
    <dgm:pt modelId="{56643C5C-101D-0442-BA38-A6F7B221A2FB}">
      <dgm:prSet phldrT="[Text]" custT="1"/>
      <dgm:spPr>
        <a:solidFill>
          <a:srgbClr val="A9D18E"/>
        </a:solidFill>
        <a:ln>
          <a:solidFill>
            <a:schemeClr val="tx1"/>
          </a:solidFill>
        </a:ln>
      </dgm:spPr>
      <dgm:t>
        <a:bodyPr/>
        <a:lstStyle/>
        <a:p>
          <a:r>
            <a:rPr lang="en-US" sz="1200" b="1" dirty="0" err="1"/>
            <a:t>Ecoflows</a:t>
          </a:r>
          <a:endParaRPr lang="en-US" sz="1200" b="1" dirty="0"/>
        </a:p>
      </dgm:t>
    </dgm:pt>
    <dgm:pt modelId="{0A4BF5FD-0C46-FF47-B96E-1ACAD0541E31}" type="parTrans" cxnId="{956B02FB-3BC9-0E49-B1FD-4D31C398D2CC}">
      <dgm:prSet custT="1"/>
      <dgm:spPr/>
      <dgm:t>
        <a:bodyPr/>
        <a:lstStyle/>
        <a:p>
          <a:endParaRPr lang="en-US" sz="1200" b="1"/>
        </a:p>
      </dgm:t>
    </dgm:pt>
    <dgm:pt modelId="{277BD69D-A2DC-524F-ACC4-2AB3BF14D022}" type="sibTrans" cxnId="{956B02FB-3BC9-0E49-B1FD-4D31C398D2CC}">
      <dgm:prSet/>
      <dgm:spPr/>
      <dgm:t>
        <a:bodyPr/>
        <a:lstStyle/>
        <a:p>
          <a:endParaRPr lang="en-US" sz="1200" b="1"/>
        </a:p>
      </dgm:t>
    </dgm:pt>
    <dgm:pt modelId="{17016C78-E09B-274D-A212-91050804CB40}">
      <dgm:prSet phldrT="[Text]" custT="1"/>
      <dgm:spPr>
        <a:solidFill>
          <a:srgbClr val="A9D18E"/>
        </a:solidFill>
        <a:ln>
          <a:solidFill>
            <a:schemeClr val="tx1"/>
          </a:solidFill>
        </a:ln>
      </dgm:spPr>
      <dgm:t>
        <a:bodyPr/>
        <a:lstStyle/>
        <a:p>
          <a:r>
            <a:rPr lang="en-US" sz="1200" b="1" dirty="0"/>
            <a:t>Drought</a:t>
          </a:r>
        </a:p>
      </dgm:t>
    </dgm:pt>
    <dgm:pt modelId="{4FDED9BB-D306-2A40-99DA-DA045703CADD}" type="parTrans" cxnId="{1A02307F-8254-1C4B-AA9A-1A1BF06802CC}">
      <dgm:prSet custT="1"/>
      <dgm:spPr/>
      <dgm:t>
        <a:bodyPr/>
        <a:lstStyle/>
        <a:p>
          <a:endParaRPr lang="en-US" sz="1200" b="1"/>
        </a:p>
      </dgm:t>
    </dgm:pt>
    <dgm:pt modelId="{7063ACCF-09BE-DE40-B7B8-9A4FDA2FFF5B}" type="sibTrans" cxnId="{1A02307F-8254-1C4B-AA9A-1A1BF06802CC}">
      <dgm:prSet/>
      <dgm:spPr/>
      <dgm:t>
        <a:bodyPr/>
        <a:lstStyle/>
        <a:p>
          <a:endParaRPr lang="en-US" sz="1200" b="1"/>
        </a:p>
      </dgm:t>
    </dgm:pt>
    <dgm:pt modelId="{FAF786D6-760E-0C42-A48B-7CA166C23271}">
      <dgm:prSet custT="1"/>
      <dgm:spPr>
        <a:solidFill>
          <a:srgbClr val="A9D18E"/>
        </a:solidFill>
        <a:ln>
          <a:solidFill>
            <a:schemeClr val="tx1"/>
          </a:solidFill>
        </a:ln>
      </dgm:spPr>
      <dgm:t>
        <a:bodyPr/>
        <a:lstStyle/>
        <a:p>
          <a:r>
            <a:rPr lang="en-US" sz="1200" b="1" dirty="0"/>
            <a:t>Water Use</a:t>
          </a:r>
        </a:p>
      </dgm:t>
    </dgm:pt>
    <dgm:pt modelId="{C9AFFDC9-727F-544F-A954-9E85234ADF59}" type="parTrans" cxnId="{960679C8-8199-F847-B721-785A7E4BD811}">
      <dgm:prSet custT="1"/>
      <dgm:spPr/>
      <dgm:t>
        <a:bodyPr/>
        <a:lstStyle/>
        <a:p>
          <a:endParaRPr lang="en-US" sz="1200" b="1"/>
        </a:p>
      </dgm:t>
    </dgm:pt>
    <dgm:pt modelId="{BDF6851A-1BFB-E04A-890B-3ACDC1571C0B}" type="sibTrans" cxnId="{960679C8-8199-F847-B721-785A7E4BD811}">
      <dgm:prSet/>
      <dgm:spPr/>
      <dgm:t>
        <a:bodyPr/>
        <a:lstStyle/>
        <a:p>
          <a:endParaRPr lang="en-US" sz="1200" b="1"/>
        </a:p>
      </dgm:t>
    </dgm:pt>
    <dgm:pt modelId="{E4BF7608-235C-6347-AA44-9FECCFD29FAC}">
      <dgm:prSet custT="1"/>
      <dgm:spPr>
        <a:solidFill>
          <a:srgbClr val="A9D18E"/>
        </a:solidFill>
        <a:ln>
          <a:solidFill>
            <a:schemeClr val="tx1"/>
          </a:solidFill>
        </a:ln>
      </dgm:spPr>
      <dgm:t>
        <a:bodyPr/>
        <a:lstStyle/>
        <a:p>
          <a:r>
            <a:rPr lang="en-US" sz="1200" b="1" dirty="0"/>
            <a:t>Integrated Model and Tool Develop-</a:t>
          </a:r>
          <a:r>
            <a:rPr lang="en-US" sz="1200" b="1" dirty="0" err="1"/>
            <a:t>ment</a:t>
          </a:r>
          <a:endParaRPr lang="en-US" sz="1200" b="1" dirty="0"/>
        </a:p>
      </dgm:t>
    </dgm:pt>
    <dgm:pt modelId="{BED7C0FF-C3B8-2341-BD32-5CCD0AE8CEAE}" type="parTrans" cxnId="{A7DE3641-94C7-1942-85EE-F4B5D1E85807}">
      <dgm:prSet custT="1"/>
      <dgm:spPr/>
      <dgm:t>
        <a:bodyPr/>
        <a:lstStyle/>
        <a:p>
          <a:endParaRPr lang="en-US" sz="1200" b="1"/>
        </a:p>
      </dgm:t>
    </dgm:pt>
    <dgm:pt modelId="{52477A75-566B-C04A-8FCA-4E90F4747574}" type="sibTrans" cxnId="{A7DE3641-94C7-1942-85EE-F4B5D1E85807}">
      <dgm:prSet/>
      <dgm:spPr/>
      <dgm:t>
        <a:bodyPr/>
        <a:lstStyle/>
        <a:p>
          <a:endParaRPr lang="en-US" sz="1200" b="1"/>
        </a:p>
      </dgm:t>
    </dgm:pt>
    <dgm:pt modelId="{7E801D54-E837-A842-94E9-1AA5DF569171}">
      <dgm:prSet custT="1"/>
      <dgm:spPr>
        <a:solidFill>
          <a:schemeClr val="accent4">
            <a:lumMod val="40000"/>
            <a:lumOff val="60000"/>
          </a:schemeClr>
        </a:solidFill>
        <a:ln>
          <a:solidFill>
            <a:schemeClr val="tx1"/>
          </a:solidFill>
        </a:ln>
      </dgm:spPr>
      <dgm:t>
        <a:bodyPr/>
        <a:lstStyle/>
        <a:p>
          <a:r>
            <a:rPr lang="en-US" sz="1200" b="1" dirty="0"/>
            <a:t>Water Quality</a:t>
          </a:r>
        </a:p>
      </dgm:t>
    </dgm:pt>
    <dgm:pt modelId="{3C31CACA-FB45-3640-A794-F3B12DF830AF}" type="parTrans" cxnId="{EAB7777D-711D-2E44-AB19-62D7145604A1}">
      <dgm:prSet custT="1"/>
      <dgm:spPr/>
      <dgm:t>
        <a:bodyPr/>
        <a:lstStyle/>
        <a:p>
          <a:endParaRPr lang="en-US" sz="1200" b="1"/>
        </a:p>
      </dgm:t>
    </dgm:pt>
    <dgm:pt modelId="{003E6511-6C62-A54A-8484-15A7489DEC19}" type="sibTrans" cxnId="{EAB7777D-711D-2E44-AB19-62D7145604A1}">
      <dgm:prSet/>
      <dgm:spPr/>
      <dgm:t>
        <a:bodyPr/>
        <a:lstStyle/>
        <a:p>
          <a:endParaRPr lang="en-US" sz="1200" b="1"/>
        </a:p>
      </dgm:t>
    </dgm:pt>
    <dgm:pt modelId="{7C37234B-DE2D-3D4A-BDB7-960B75617196}">
      <dgm:prSet custT="1"/>
      <dgm:spPr>
        <a:solidFill>
          <a:schemeClr val="accent2">
            <a:lumMod val="40000"/>
            <a:lumOff val="60000"/>
          </a:schemeClr>
        </a:solidFill>
        <a:ln>
          <a:solidFill>
            <a:schemeClr val="tx1"/>
          </a:solidFill>
        </a:ln>
      </dgm:spPr>
      <dgm:t>
        <a:bodyPr/>
        <a:lstStyle/>
        <a:p>
          <a:r>
            <a:rPr lang="en-US" sz="1200" b="1" dirty="0" err="1"/>
            <a:t>NexGen</a:t>
          </a:r>
          <a:r>
            <a:rPr lang="en-US" sz="1200" b="1" dirty="0"/>
            <a:t> Observing Systems</a:t>
          </a:r>
        </a:p>
      </dgm:t>
    </dgm:pt>
    <dgm:pt modelId="{5A56078A-D105-D34B-B26E-0A822A4791E8}" type="parTrans" cxnId="{47C1AF17-FF80-5B40-A39E-CA2F007E3627}">
      <dgm:prSet custT="1"/>
      <dgm:spPr/>
      <dgm:t>
        <a:bodyPr/>
        <a:lstStyle/>
        <a:p>
          <a:endParaRPr lang="en-US" sz="1200" b="1"/>
        </a:p>
      </dgm:t>
    </dgm:pt>
    <dgm:pt modelId="{B047C7A6-9E69-B347-9F66-DD7C4F57AAF5}" type="sibTrans" cxnId="{47C1AF17-FF80-5B40-A39E-CA2F007E3627}">
      <dgm:prSet/>
      <dgm:spPr/>
      <dgm:t>
        <a:bodyPr/>
        <a:lstStyle/>
        <a:p>
          <a:endParaRPr lang="en-US" sz="1200" b="1"/>
        </a:p>
      </dgm:t>
    </dgm:pt>
    <dgm:pt modelId="{F32DF751-4FE6-0E46-96B6-1ED22CE30C95}">
      <dgm:prSet custT="1"/>
      <dgm:spPr>
        <a:solidFill>
          <a:srgbClr val="A9D18E"/>
        </a:solidFill>
        <a:ln>
          <a:solidFill>
            <a:schemeClr val="tx1"/>
          </a:solidFill>
        </a:ln>
      </dgm:spPr>
      <dgm:t>
        <a:bodyPr/>
        <a:lstStyle/>
        <a:p>
          <a:r>
            <a:rPr lang="en-US" sz="1200" b="1" dirty="0"/>
            <a:t>Process Research</a:t>
          </a:r>
        </a:p>
      </dgm:t>
    </dgm:pt>
    <dgm:pt modelId="{D2B8E49F-8CB3-A44E-8A92-80C149651AAE}" type="parTrans" cxnId="{A837EBA8-890F-904C-A6AE-11F7358AFDEC}">
      <dgm:prSet custT="1"/>
      <dgm:spPr/>
      <dgm:t>
        <a:bodyPr/>
        <a:lstStyle/>
        <a:p>
          <a:endParaRPr lang="en-US" sz="1200" b="1"/>
        </a:p>
      </dgm:t>
    </dgm:pt>
    <dgm:pt modelId="{424146B6-EFD9-824F-A6A0-4DA4EF635171}" type="sibTrans" cxnId="{A837EBA8-890F-904C-A6AE-11F7358AFDEC}">
      <dgm:prSet/>
      <dgm:spPr/>
      <dgm:t>
        <a:bodyPr/>
        <a:lstStyle/>
        <a:p>
          <a:endParaRPr lang="en-US" sz="1200" b="1"/>
        </a:p>
      </dgm:t>
    </dgm:pt>
    <dgm:pt modelId="{77AE7EAB-286C-F147-9678-AF53159C5EF0}" type="pres">
      <dgm:prSet presAssocID="{8E180388-9F34-8F43-B8C9-6FE7418EDA25}" presName="cycle" presStyleCnt="0">
        <dgm:presLayoutVars>
          <dgm:chMax val="1"/>
          <dgm:dir/>
          <dgm:animLvl val="ctr"/>
          <dgm:resizeHandles val="exact"/>
        </dgm:presLayoutVars>
      </dgm:prSet>
      <dgm:spPr/>
    </dgm:pt>
    <dgm:pt modelId="{7D119EF1-FFD5-9E4A-B8AD-60B448EE343A}" type="pres">
      <dgm:prSet presAssocID="{233037F4-26DD-4F45-85B4-19370ADE0093}" presName="centerShape" presStyleLbl="node0" presStyleIdx="0" presStyleCnt="1" custScaleX="186543" custScaleY="141215"/>
      <dgm:spPr/>
    </dgm:pt>
    <dgm:pt modelId="{3BBD87F6-BC33-B445-BD69-97E7522C2A96}" type="pres">
      <dgm:prSet presAssocID="{F5BC5F9D-F6C7-854D-B9B0-46CED350FD0B}" presName="Name9" presStyleLbl="parChTrans1D2" presStyleIdx="0" presStyleCnt="9"/>
      <dgm:spPr/>
    </dgm:pt>
    <dgm:pt modelId="{59A45329-0077-2041-B61B-422CD2E98F15}" type="pres">
      <dgm:prSet presAssocID="{F5BC5F9D-F6C7-854D-B9B0-46CED350FD0B}" presName="connTx" presStyleLbl="parChTrans1D2" presStyleIdx="0" presStyleCnt="9"/>
      <dgm:spPr/>
    </dgm:pt>
    <dgm:pt modelId="{0F5974D7-F967-6444-8E16-8BCEC8570159}" type="pres">
      <dgm:prSet presAssocID="{6AB679E1-87C0-0F4C-8819-44947B37FCD9}" presName="node" presStyleLbl="node1" presStyleIdx="0" presStyleCnt="9">
        <dgm:presLayoutVars>
          <dgm:bulletEnabled val="1"/>
        </dgm:presLayoutVars>
      </dgm:prSet>
      <dgm:spPr/>
    </dgm:pt>
    <dgm:pt modelId="{40402F48-91DE-F547-B4E5-44190095DE45}" type="pres">
      <dgm:prSet presAssocID="{43D9F553-1820-5C4D-8A73-58DBE121E011}" presName="Name9" presStyleLbl="parChTrans1D2" presStyleIdx="1" presStyleCnt="9"/>
      <dgm:spPr/>
    </dgm:pt>
    <dgm:pt modelId="{64A53339-1042-3C4A-8FDF-55B7414F6E7B}" type="pres">
      <dgm:prSet presAssocID="{43D9F553-1820-5C4D-8A73-58DBE121E011}" presName="connTx" presStyleLbl="parChTrans1D2" presStyleIdx="1" presStyleCnt="9"/>
      <dgm:spPr/>
    </dgm:pt>
    <dgm:pt modelId="{08C78490-D452-5745-BBFF-F994F8A6430C}" type="pres">
      <dgm:prSet presAssocID="{FD2C7148-E382-9742-BD03-0A64771E72A2}" presName="node" presStyleLbl="node1" presStyleIdx="1" presStyleCnt="9">
        <dgm:presLayoutVars>
          <dgm:bulletEnabled val="1"/>
        </dgm:presLayoutVars>
      </dgm:prSet>
      <dgm:spPr/>
    </dgm:pt>
    <dgm:pt modelId="{042D5884-0B8E-B84E-B051-B74A23B3870A}" type="pres">
      <dgm:prSet presAssocID="{0A4BF5FD-0C46-FF47-B96E-1ACAD0541E31}" presName="Name9" presStyleLbl="parChTrans1D2" presStyleIdx="2" presStyleCnt="9"/>
      <dgm:spPr/>
    </dgm:pt>
    <dgm:pt modelId="{1E026059-869A-F14C-B241-E13E686F66BE}" type="pres">
      <dgm:prSet presAssocID="{0A4BF5FD-0C46-FF47-B96E-1ACAD0541E31}" presName="connTx" presStyleLbl="parChTrans1D2" presStyleIdx="2" presStyleCnt="9"/>
      <dgm:spPr/>
    </dgm:pt>
    <dgm:pt modelId="{DC98DD0D-C549-2C44-8F9C-8FDB670CD281}" type="pres">
      <dgm:prSet presAssocID="{56643C5C-101D-0442-BA38-A6F7B221A2FB}" presName="node" presStyleLbl="node1" presStyleIdx="2" presStyleCnt="9">
        <dgm:presLayoutVars>
          <dgm:bulletEnabled val="1"/>
        </dgm:presLayoutVars>
      </dgm:prSet>
      <dgm:spPr/>
    </dgm:pt>
    <dgm:pt modelId="{89425F72-F095-0A49-A1CE-0B683F7BE6BE}" type="pres">
      <dgm:prSet presAssocID="{4FDED9BB-D306-2A40-99DA-DA045703CADD}" presName="Name9" presStyleLbl="parChTrans1D2" presStyleIdx="3" presStyleCnt="9"/>
      <dgm:spPr/>
    </dgm:pt>
    <dgm:pt modelId="{0EF74F0E-8A06-BC41-9FAC-B5F1E2203461}" type="pres">
      <dgm:prSet presAssocID="{4FDED9BB-D306-2A40-99DA-DA045703CADD}" presName="connTx" presStyleLbl="parChTrans1D2" presStyleIdx="3" presStyleCnt="9"/>
      <dgm:spPr/>
    </dgm:pt>
    <dgm:pt modelId="{A6B55E47-CFF1-ED47-B22F-6A1BAD81F1D6}" type="pres">
      <dgm:prSet presAssocID="{17016C78-E09B-274D-A212-91050804CB40}" presName="node" presStyleLbl="node1" presStyleIdx="3" presStyleCnt="9">
        <dgm:presLayoutVars>
          <dgm:bulletEnabled val="1"/>
        </dgm:presLayoutVars>
      </dgm:prSet>
      <dgm:spPr/>
    </dgm:pt>
    <dgm:pt modelId="{5B916DF0-6E7D-0743-B5CF-4D52AF6C7FCD}" type="pres">
      <dgm:prSet presAssocID="{C9AFFDC9-727F-544F-A954-9E85234ADF59}" presName="Name9" presStyleLbl="parChTrans1D2" presStyleIdx="4" presStyleCnt="9"/>
      <dgm:spPr/>
    </dgm:pt>
    <dgm:pt modelId="{BA598CB2-C729-C445-8783-CC10A5788ECF}" type="pres">
      <dgm:prSet presAssocID="{C9AFFDC9-727F-544F-A954-9E85234ADF59}" presName="connTx" presStyleLbl="parChTrans1D2" presStyleIdx="4" presStyleCnt="9"/>
      <dgm:spPr/>
    </dgm:pt>
    <dgm:pt modelId="{B944CBE8-F04A-774C-8DB6-311F465B8B62}" type="pres">
      <dgm:prSet presAssocID="{FAF786D6-760E-0C42-A48B-7CA166C23271}" presName="node" presStyleLbl="node1" presStyleIdx="4" presStyleCnt="9">
        <dgm:presLayoutVars>
          <dgm:bulletEnabled val="1"/>
        </dgm:presLayoutVars>
      </dgm:prSet>
      <dgm:spPr/>
    </dgm:pt>
    <dgm:pt modelId="{47BB4418-1069-6F4F-B916-23BDD3EECBF9}" type="pres">
      <dgm:prSet presAssocID="{BED7C0FF-C3B8-2341-BD32-5CCD0AE8CEAE}" presName="Name9" presStyleLbl="parChTrans1D2" presStyleIdx="5" presStyleCnt="9"/>
      <dgm:spPr/>
    </dgm:pt>
    <dgm:pt modelId="{4DCFB1A0-A05C-D549-BA54-60FB98C693D8}" type="pres">
      <dgm:prSet presAssocID="{BED7C0FF-C3B8-2341-BD32-5CCD0AE8CEAE}" presName="connTx" presStyleLbl="parChTrans1D2" presStyleIdx="5" presStyleCnt="9"/>
      <dgm:spPr/>
    </dgm:pt>
    <dgm:pt modelId="{F48449BE-7683-B240-8C4D-3F8356DEA91F}" type="pres">
      <dgm:prSet presAssocID="{E4BF7608-235C-6347-AA44-9FECCFD29FAC}" presName="node" presStyleLbl="node1" presStyleIdx="5" presStyleCnt="9">
        <dgm:presLayoutVars>
          <dgm:bulletEnabled val="1"/>
        </dgm:presLayoutVars>
      </dgm:prSet>
      <dgm:spPr/>
    </dgm:pt>
    <dgm:pt modelId="{23D10A98-8832-BF47-B167-EA731C17DA71}" type="pres">
      <dgm:prSet presAssocID="{D2B8E49F-8CB3-A44E-8A92-80C149651AAE}" presName="Name9" presStyleLbl="parChTrans1D2" presStyleIdx="6" presStyleCnt="9"/>
      <dgm:spPr/>
    </dgm:pt>
    <dgm:pt modelId="{9B7DCC21-9024-424F-AB7C-43A7BD8EBCF3}" type="pres">
      <dgm:prSet presAssocID="{D2B8E49F-8CB3-A44E-8A92-80C149651AAE}" presName="connTx" presStyleLbl="parChTrans1D2" presStyleIdx="6" presStyleCnt="9"/>
      <dgm:spPr/>
    </dgm:pt>
    <dgm:pt modelId="{E09DB475-6114-5447-866E-09AA98C58B2C}" type="pres">
      <dgm:prSet presAssocID="{F32DF751-4FE6-0E46-96B6-1ED22CE30C95}" presName="node" presStyleLbl="node1" presStyleIdx="6" presStyleCnt="9">
        <dgm:presLayoutVars>
          <dgm:bulletEnabled val="1"/>
        </dgm:presLayoutVars>
      </dgm:prSet>
      <dgm:spPr/>
    </dgm:pt>
    <dgm:pt modelId="{33D158D4-BC64-4B42-BECB-AE0505F1D1F4}" type="pres">
      <dgm:prSet presAssocID="{3C31CACA-FB45-3640-A794-F3B12DF830AF}" presName="Name9" presStyleLbl="parChTrans1D2" presStyleIdx="7" presStyleCnt="9"/>
      <dgm:spPr/>
    </dgm:pt>
    <dgm:pt modelId="{4E960F15-A226-7846-8556-4077C25BBB3F}" type="pres">
      <dgm:prSet presAssocID="{3C31CACA-FB45-3640-A794-F3B12DF830AF}" presName="connTx" presStyleLbl="parChTrans1D2" presStyleIdx="7" presStyleCnt="9"/>
      <dgm:spPr/>
    </dgm:pt>
    <dgm:pt modelId="{6206E99F-BE6B-6F42-BA0A-78552E80BEB0}" type="pres">
      <dgm:prSet presAssocID="{7E801D54-E837-A842-94E9-1AA5DF569171}" presName="node" presStyleLbl="node1" presStyleIdx="7" presStyleCnt="9">
        <dgm:presLayoutVars>
          <dgm:bulletEnabled val="1"/>
        </dgm:presLayoutVars>
      </dgm:prSet>
      <dgm:spPr/>
    </dgm:pt>
    <dgm:pt modelId="{335DABD6-8688-934E-B0EC-924E1C03C392}" type="pres">
      <dgm:prSet presAssocID="{5A56078A-D105-D34B-B26E-0A822A4791E8}" presName="Name9" presStyleLbl="parChTrans1D2" presStyleIdx="8" presStyleCnt="9"/>
      <dgm:spPr/>
    </dgm:pt>
    <dgm:pt modelId="{BFE6C145-A904-434F-920E-86943FDB0C81}" type="pres">
      <dgm:prSet presAssocID="{5A56078A-D105-D34B-B26E-0A822A4791E8}" presName="connTx" presStyleLbl="parChTrans1D2" presStyleIdx="8" presStyleCnt="9"/>
      <dgm:spPr/>
    </dgm:pt>
    <dgm:pt modelId="{007E939D-19F2-B448-8C90-3E54F90591E8}" type="pres">
      <dgm:prSet presAssocID="{7C37234B-DE2D-3D4A-BDB7-960B75617196}" presName="node" presStyleLbl="node1" presStyleIdx="8" presStyleCnt="9">
        <dgm:presLayoutVars>
          <dgm:bulletEnabled val="1"/>
        </dgm:presLayoutVars>
      </dgm:prSet>
      <dgm:spPr/>
    </dgm:pt>
  </dgm:ptLst>
  <dgm:cxnLst>
    <dgm:cxn modelId="{09E75004-0AD5-7043-9FA2-87DA1C7264FD}" type="presOf" srcId="{FD2C7148-E382-9742-BD03-0A64771E72A2}" destId="{08C78490-D452-5745-BBFF-F994F8A6430C}" srcOrd="0" destOrd="0" presId="urn:microsoft.com/office/officeart/2005/8/layout/radial1"/>
    <dgm:cxn modelId="{736DDD11-AE10-FE4F-A35A-BBB5AE77A026}" type="presOf" srcId="{56643C5C-101D-0442-BA38-A6F7B221A2FB}" destId="{DC98DD0D-C549-2C44-8F9C-8FDB670CD281}" srcOrd="0" destOrd="0" presId="urn:microsoft.com/office/officeart/2005/8/layout/radial1"/>
    <dgm:cxn modelId="{5877A114-44DA-0345-96DC-B563FC25BE69}" type="presOf" srcId="{C9AFFDC9-727F-544F-A954-9E85234ADF59}" destId="{BA598CB2-C729-C445-8783-CC10A5788ECF}" srcOrd="1" destOrd="0" presId="urn:microsoft.com/office/officeart/2005/8/layout/radial1"/>
    <dgm:cxn modelId="{47C1AF17-FF80-5B40-A39E-CA2F007E3627}" srcId="{233037F4-26DD-4F45-85B4-19370ADE0093}" destId="{7C37234B-DE2D-3D4A-BDB7-960B75617196}" srcOrd="8" destOrd="0" parTransId="{5A56078A-D105-D34B-B26E-0A822A4791E8}" sibTransId="{B047C7A6-9E69-B347-9F66-DD7C4F57AAF5}"/>
    <dgm:cxn modelId="{F75FEA25-3E11-EA4B-A232-6A8194CAD7C1}" type="presOf" srcId="{3C31CACA-FB45-3640-A794-F3B12DF830AF}" destId="{33D158D4-BC64-4B42-BECB-AE0505F1D1F4}" srcOrd="0" destOrd="0" presId="urn:microsoft.com/office/officeart/2005/8/layout/radial1"/>
    <dgm:cxn modelId="{B3068A33-C5A1-E04C-9DF3-8397C8BA0D57}" type="presOf" srcId="{F32DF751-4FE6-0E46-96B6-1ED22CE30C95}" destId="{E09DB475-6114-5447-866E-09AA98C58B2C}" srcOrd="0" destOrd="0" presId="urn:microsoft.com/office/officeart/2005/8/layout/radial1"/>
    <dgm:cxn modelId="{3C0AA338-3B36-5646-A07A-DF7BC9B8039E}" type="presOf" srcId="{4FDED9BB-D306-2A40-99DA-DA045703CADD}" destId="{0EF74F0E-8A06-BC41-9FAC-B5F1E2203461}" srcOrd="1" destOrd="0" presId="urn:microsoft.com/office/officeart/2005/8/layout/radial1"/>
    <dgm:cxn modelId="{93D7003C-E0B3-C549-996E-FE379B00484A}" type="presOf" srcId="{D2B8E49F-8CB3-A44E-8A92-80C149651AAE}" destId="{9B7DCC21-9024-424F-AB7C-43A7BD8EBCF3}" srcOrd="1" destOrd="0" presId="urn:microsoft.com/office/officeart/2005/8/layout/radial1"/>
    <dgm:cxn modelId="{456B053D-F49B-7243-B401-3A13C25BDAB3}" srcId="{233037F4-26DD-4F45-85B4-19370ADE0093}" destId="{6AB679E1-87C0-0F4C-8819-44947B37FCD9}" srcOrd="0" destOrd="0" parTransId="{F5BC5F9D-F6C7-854D-B9B0-46CED350FD0B}" sibTransId="{6807C33B-633B-E348-91D1-E2280340F70A}"/>
    <dgm:cxn modelId="{A7DE3641-94C7-1942-85EE-F4B5D1E85807}" srcId="{233037F4-26DD-4F45-85B4-19370ADE0093}" destId="{E4BF7608-235C-6347-AA44-9FECCFD29FAC}" srcOrd="5" destOrd="0" parTransId="{BED7C0FF-C3B8-2341-BD32-5CCD0AE8CEAE}" sibTransId="{52477A75-566B-C04A-8FCA-4E90F4747574}"/>
    <dgm:cxn modelId="{80225962-DAA3-C849-A3C4-82703428737A}" type="presOf" srcId="{43D9F553-1820-5C4D-8A73-58DBE121E011}" destId="{64A53339-1042-3C4A-8FDF-55B7414F6E7B}" srcOrd="1" destOrd="0" presId="urn:microsoft.com/office/officeart/2005/8/layout/radial1"/>
    <dgm:cxn modelId="{7BC82367-3CB1-134D-A014-EA3C9F0736C7}" type="presOf" srcId="{17016C78-E09B-274D-A212-91050804CB40}" destId="{A6B55E47-CFF1-ED47-B22F-6A1BAD81F1D6}" srcOrd="0" destOrd="0" presId="urn:microsoft.com/office/officeart/2005/8/layout/radial1"/>
    <dgm:cxn modelId="{EDBD9F4B-E03D-1848-BE7F-2F3BAD63C7A9}" type="presOf" srcId="{3C31CACA-FB45-3640-A794-F3B12DF830AF}" destId="{4E960F15-A226-7846-8556-4077C25BBB3F}" srcOrd="1" destOrd="0" presId="urn:microsoft.com/office/officeart/2005/8/layout/radial1"/>
    <dgm:cxn modelId="{12F2F471-5063-B849-B948-36446CAFA99B}" type="presOf" srcId="{FAF786D6-760E-0C42-A48B-7CA166C23271}" destId="{B944CBE8-F04A-774C-8DB6-311F465B8B62}" srcOrd="0" destOrd="0" presId="urn:microsoft.com/office/officeart/2005/8/layout/radial1"/>
    <dgm:cxn modelId="{CC6C5354-8247-F84B-86F2-6784FADD4B31}" type="presOf" srcId="{0A4BF5FD-0C46-FF47-B96E-1ACAD0541E31}" destId="{042D5884-0B8E-B84E-B051-B74A23B3870A}" srcOrd="0" destOrd="0" presId="urn:microsoft.com/office/officeart/2005/8/layout/radial1"/>
    <dgm:cxn modelId="{980F1A75-4ED8-9C47-82A8-38CC7DC8383A}" type="presOf" srcId="{BED7C0FF-C3B8-2341-BD32-5CCD0AE8CEAE}" destId="{4DCFB1A0-A05C-D549-BA54-60FB98C693D8}" srcOrd="1" destOrd="0" presId="urn:microsoft.com/office/officeart/2005/8/layout/radial1"/>
    <dgm:cxn modelId="{86484B78-E062-454E-9C3A-03E75A2F64A2}" srcId="{8E180388-9F34-8F43-B8C9-6FE7418EDA25}" destId="{233037F4-26DD-4F45-85B4-19370ADE0093}" srcOrd="0" destOrd="0" parTransId="{8A7773C1-1C20-364C-81B9-2FA2C51642E3}" sibTransId="{959346AB-A9DD-3C4A-8E55-D0D787A8A7C8}"/>
    <dgm:cxn modelId="{E881277C-227F-6843-9741-7791137F8DA5}" type="presOf" srcId="{8E180388-9F34-8F43-B8C9-6FE7418EDA25}" destId="{77AE7EAB-286C-F147-9678-AF53159C5EF0}" srcOrd="0" destOrd="0" presId="urn:microsoft.com/office/officeart/2005/8/layout/radial1"/>
    <dgm:cxn modelId="{EAB7777D-711D-2E44-AB19-62D7145604A1}" srcId="{233037F4-26DD-4F45-85B4-19370ADE0093}" destId="{7E801D54-E837-A842-94E9-1AA5DF569171}" srcOrd="7" destOrd="0" parTransId="{3C31CACA-FB45-3640-A794-F3B12DF830AF}" sibTransId="{003E6511-6C62-A54A-8484-15A7489DEC19}"/>
    <dgm:cxn modelId="{1A02307F-8254-1C4B-AA9A-1A1BF06802CC}" srcId="{233037F4-26DD-4F45-85B4-19370ADE0093}" destId="{17016C78-E09B-274D-A212-91050804CB40}" srcOrd="3" destOrd="0" parTransId="{4FDED9BB-D306-2A40-99DA-DA045703CADD}" sibTransId="{7063ACCF-09BE-DE40-B7B8-9A4FDA2FFF5B}"/>
    <dgm:cxn modelId="{C46A1A91-7726-C943-B8C4-DC3A707FC124}" type="presOf" srcId="{5A56078A-D105-D34B-B26E-0A822A4791E8}" destId="{335DABD6-8688-934E-B0EC-924E1C03C392}" srcOrd="0" destOrd="0" presId="urn:microsoft.com/office/officeart/2005/8/layout/radial1"/>
    <dgm:cxn modelId="{782E3894-1A48-4B4D-A3DB-092B987A5437}" type="presOf" srcId="{43D9F553-1820-5C4D-8A73-58DBE121E011}" destId="{40402F48-91DE-F547-B4E5-44190095DE45}" srcOrd="0" destOrd="0" presId="urn:microsoft.com/office/officeart/2005/8/layout/radial1"/>
    <dgm:cxn modelId="{51E17795-CE1E-AB4D-9EBB-EB6041CECF7E}" type="presOf" srcId="{F5BC5F9D-F6C7-854D-B9B0-46CED350FD0B}" destId="{59A45329-0077-2041-B61B-422CD2E98F15}" srcOrd="1" destOrd="0" presId="urn:microsoft.com/office/officeart/2005/8/layout/radial1"/>
    <dgm:cxn modelId="{2D7B3F9F-D350-594B-872D-F97D293B64DE}" type="presOf" srcId="{0A4BF5FD-0C46-FF47-B96E-1ACAD0541E31}" destId="{1E026059-869A-F14C-B241-E13E686F66BE}" srcOrd="1" destOrd="0" presId="urn:microsoft.com/office/officeart/2005/8/layout/radial1"/>
    <dgm:cxn modelId="{A837EBA8-890F-904C-A6AE-11F7358AFDEC}" srcId="{233037F4-26DD-4F45-85B4-19370ADE0093}" destId="{F32DF751-4FE6-0E46-96B6-1ED22CE30C95}" srcOrd="6" destOrd="0" parTransId="{D2B8E49F-8CB3-A44E-8A92-80C149651AAE}" sibTransId="{424146B6-EFD9-824F-A6A0-4DA4EF635171}"/>
    <dgm:cxn modelId="{6C00D6B6-2A1F-164B-8AC6-1A171A672739}" type="presOf" srcId="{233037F4-26DD-4F45-85B4-19370ADE0093}" destId="{7D119EF1-FFD5-9E4A-B8AD-60B448EE343A}" srcOrd="0" destOrd="0" presId="urn:microsoft.com/office/officeart/2005/8/layout/radial1"/>
    <dgm:cxn modelId="{A1A841B9-BD99-A448-AECC-5F3007C5EB4E}" type="presOf" srcId="{BED7C0FF-C3B8-2341-BD32-5CCD0AE8CEAE}" destId="{47BB4418-1069-6F4F-B916-23BDD3EECBF9}" srcOrd="0" destOrd="0" presId="urn:microsoft.com/office/officeart/2005/8/layout/radial1"/>
    <dgm:cxn modelId="{A95490B9-8252-654C-90D0-9BF4607AC53F}" type="presOf" srcId="{E4BF7608-235C-6347-AA44-9FECCFD29FAC}" destId="{F48449BE-7683-B240-8C4D-3F8356DEA91F}" srcOrd="0" destOrd="0" presId="urn:microsoft.com/office/officeart/2005/8/layout/radial1"/>
    <dgm:cxn modelId="{960679C8-8199-F847-B721-785A7E4BD811}" srcId="{233037F4-26DD-4F45-85B4-19370ADE0093}" destId="{FAF786D6-760E-0C42-A48B-7CA166C23271}" srcOrd="4" destOrd="0" parTransId="{C9AFFDC9-727F-544F-A954-9E85234ADF59}" sibTransId="{BDF6851A-1BFB-E04A-890B-3ACDC1571C0B}"/>
    <dgm:cxn modelId="{307E4BCD-5DFA-9D49-B7EE-CDC4C7E3CC28}" srcId="{233037F4-26DD-4F45-85B4-19370ADE0093}" destId="{FD2C7148-E382-9742-BD03-0A64771E72A2}" srcOrd="1" destOrd="0" parTransId="{43D9F553-1820-5C4D-8A73-58DBE121E011}" sibTransId="{E5DE0FD6-1E9C-DF48-9E66-166C5315F57E}"/>
    <dgm:cxn modelId="{BEB61FD6-C6C8-E04D-8A61-30BBFDFE9647}" type="presOf" srcId="{6AB679E1-87C0-0F4C-8819-44947B37FCD9}" destId="{0F5974D7-F967-6444-8E16-8BCEC8570159}" srcOrd="0" destOrd="0" presId="urn:microsoft.com/office/officeart/2005/8/layout/radial1"/>
    <dgm:cxn modelId="{BDB551D7-9026-774F-B966-E576B9E557B8}" type="presOf" srcId="{D2B8E49F-8CB3-A44E-8A92-80C149651AAE}" destId="{23D10A98-8832-BF47-B167-EA731C17DA71}" srcOrd="0" destOrd="0" presId="urn:microsoft.com/office/officeart/2005/8/layout/radial1"/>
    <dgm:cxn modelId="{2A59EED7-1784-7449-8F4D-EBF8A8BFD5AB}" type="presOf" srcId="{F5BC5F9D-F6C7-854D-B9B0-46CED350FD0B}" destId="{3BBD87F6-BC33-B445-BD69-97E7522C2A96}" srcOrd="0" destOrd="0" presId="urn:microsoft.com/office/officeart/2005/8/layout/radial1"/>
    <dgm:cxn modelId="{DC78E6DE-B5F1-E846-8B81-3F4FADAD6CC9}" type="presOf" srcId="{7E801D54-E837-A842-94E9-1AA5DF569171}" destId="{6206E99F-BE6B-6F42-BA0A-78552E80BEB0}" srcOrd="0" destOrd="0" presId="urn:microsoft.com/office/officeart/2005/8/layout/radial1"/>
    <dgm:cxn modelId="{EAA27CE3-1EA7-4742-921A-F15F97E372FC}" type="presOf" srcId="{4FDED9BB-D306-2A40-99DA-DA045703CADD}" destId="{89425F72-F095-0A49-A1CE-0B683F7BE6BE}" srcOrd="0" destOrd="0" presId="urn:microsoft.com/office/officeart/2005/8/layout/radial1"/>
    <dgm:cxn modelId="{F56C3DE7-B62F-DC4F-8EA7-30D5273B8C0A}" type="presOf" srcId="{C9AFFDC9-727F-544F-A954-9E85234ADF59}" destId="{5B916DF0-6E7D-0743-B5CF-4D52AF6C7FCD}" srcOrd="0" destOrd="0" presId="urn:microsoft.com/office/officeart/2005/8/layout/radial1"/>
    <dgm:cxn modelId="{1504A5F0-2B35-EB48-B504-850FDDC80167}" type="presOf" srcId="{7C37234B-DE2D-3D4A-BDB7-960B75617196}" destId="{007E939D-19F2-B448-8C90-3E54F90591E8}" srcOrd="0" destOrd="0" presId="urn:microsoft.com/office/officeart/2005/8/layout/radial1"/>
    <dgm:cxn modelId="{6650C7F4-BD9C-AE46-B451-6FF9032B53B3}" type="presOf" srcId="{5A56078A-D105-D34B-B26E-0A822A4791E8}" destId="{BFE6C145-A904-434F-920E-86943FDB0C81}" srcOrd="1" destOrd="0" presId="urn:microsoft.com/office/officeart/2005/8/layout/radial1"/>
    <dgm:cxn modelId="{956B02FB-3BC9-0E49-B1FD-4D31C398D2CC}" srcId="{233037F4-26DD-4F45-85B4-19370ADE0093}" destId="{56643C5C-101D-0442-BA38-A6F7B221A2FB}" srcOrd="2" destOrd="0" parTransId="{0A4BF5FD-0C46-FF47-B96E-1ACAD0541E31}" sibTransId="{277BD69D-A2DC-524F-ACC4-2AB3BF14D022}"/>
    <dgm:cxn modelId="{76F239E0-45F2-4942-89DC-78C8750ADFDF}" type="presParOf" srcId="{77AE7EAB-286C-F147-9678-AF53159C5EF0}" destId="{7D119EF1-FFD5-9E4A-B8AD-60B448EE343A}" srcOrd="0" destOrd="0" presId="urn:microsoft.com/office/officeart/2005/8/layout/radial1"/>
    <dgm:cxn modelId="{18F987D7-2ED5-6B48-BFF3-9B4DBAC4657F}" type="presParOf" srcId="{77AE7EAB-286C-F147-9678-AF53159C5EF0}" destId="{3BBD87F6-BC33-B445-BD69-97E7522C2A96}" srcOrd="1" destOrd="0" presId="urn:microsoft.com/office/officeart/2005/8/layout/radial1"/>
    <dgm:cxn modelId="{2B602B17-C87F-0244-952E-1FD51C4DBFDA}" type="presParOf" srcId="{3BBD87F6-BC33-B445-BD69-97E7522C2A96}" destId="{59A45329-0077-2041-B61B-422CD2E98F15}" srcOrd="0" destOrd="0" presId="urn:microsoft.com/office/officeart/2005/8/layout/radial1"/>
    <dgm:cxn modelId="{71BD01DB-9951-9A48-9969-3BE5A3A4FD14}" type="presParOf" srcId="{77AE7EAB-286C-F147-9678-AF53159C5EF0}" destId="{0F5974D7-F967-6444-8E16-8BCEC8570159}" srcOrd="2" destOrd="0" presId="urn:microsoft.com/office/officeart/2005/8/layout/radial1"/>
    <dgm:cxn modelId="{10AEED14-0DBB-D541-B97E-AAB0FA8E5662}" type="presParOf" srcId="{77AE7EAB-286C-F147-9678-AF53159C5EF0}" destId="{40402F48-91DE-F547-B4E5-44190095DE45}" srcOrd="3" destOrd="0" presId="urn:microsoft.com/office/officeart/2005/8/layout/radial1"/>
    <dgm:cxn modelId="{B9BB074A-4AAD-3349-A577-0FCE51D6BD72}" type="presParOf" srcId="{40402F48-91DE-F547-B4E5-44190095DE45}" destId="{64A53339-1042-3C4A-8FDF-55B7414F6E7B}" srcOrd="0" destOrd="0" presId="urn:microsoft.com/office/officeart/2005/8/layout/radial1"/>
    <dgm:cxn modelId="{C147BB7A-3E3C-0141-AB9B-A9799396F3BE}" type="presParOf" srcId="{77AE7EAB-286C-F147-9678-AF53159C5EF0}" destId="{08C78490-D452-5745-BBFF-F994F8A6430C}" srcOrd="4" destOrd="0" presId="urn:microsoft.com/office/officeart/2005/8/layout/radial1"/>
    <dgm:cxn modelId="{0B14EFB2-B770-534B-945A-662E2B0C2253}" type="presParOf" srcId="{77AE7EAB-286C-F147-9678-AF53159C5EF0}" destId="{042D5884-0B8E-B84E-B051-B74A23B3870A}" srcOrd="5" destOrd="0" presId="urn:microsoft.com/office/officeart/2005/8/layout/radial1"/>
    <dgm:cxn modelId="{9D3C242E-5D47-D543-BD29-BD0A989651D6}" type="presParOf" srcId="{042D5884-0B8E-B84E-B051-B74A23B3870A}" destId="{1E026059-869A-F14C-B241-E13E686F66BE}" srcOrd="0" destOrd="0" presId="urn:microsoft.com/office/officeart/2005/8/layout/radial1"/>
    <dgm:cxn modelId="{A1F68EAF-E079-594C-91DE-20352B53E97F}" type="presParOf" srcId="{77AE7EAB-286C-F147-9678-AF53159C5EF0}" destId="{DC98DD0D-C549-2C44-8F9C-8FDB670CD281}" srcOrd="6" destOrd="0" presId="urn:microsoft.com/office/officeart/2005/8/layout/radial1"/>
    <dgm:cxn modelId="{F7C3222F-6677-E645-94F8-A4A132F00CE3}" type="presParOf" srcId="{77AE7EAB-286C-F147-9678-AF53159C5EF0}" destId="{89425F72-F095-0A49-A1CE-0B683F7BE6BE}" srcOrd="7" destOrd="0" presId="urn:microsoft.com/office/officeart/2005/8/layout/radial1"/>
    <dgm:cxn modelId="{FF7CFE2F-4E09-C84F-95B2-29708F058AF2}" type="presParOf" srcId="{89425F72-F095-0A49-A1CE-0B683F7BE6BE}" destId="{0EF74F0E-8A06-BC41-9FAC-B5F1E2203461}" srcOrd="0" destOrd="0" presId="urn:microsoft.com/office/officeart/2005/8/layout/radial1"/>
    <dgm:cxn modelId="{E7991813-F8D6-7F46-8FEC-CACA9317B00C}" type="presParOf" srcId="{77AE7EAB-286C-F147-9678-AF53159C5EF0}" destId="{A6B55E47-CFF1-ED47-B22F-6A1BAD81F1D6}" srcOrd="8" destOrd="0" presId="urn:microsoft.com/office/officeart/2005/8/layout/radial1"/>
    <dgm:cxn modelId="{79A3F612-3286-2B4A-B8E5-7B69E71A2779}" type="presParOf" srcId="{77AE7EAB-286C-F147-9678-AF53159C5EF0}" destId="{5B916DF0-6E7D-0743-B5CF-4D52AF6C7FCD}" srcOrd="9" destOrd="0" presId="urn:microsoft.com/office/officeart/2005/8/layout/radial1"/>
    <dgm:cxn modelId="{46C9C7BD-05AA-4449-AD70-D5671DA3EB08}" type="presParOf" srcId="{5B916DF0-6E7D-0743-B5CF-4D52AF6C7FCD}" destId="{BA598CB2-C729-C445-8783-CC10A5788ECF}" srcOrd="0" destOrd="0" presId="urn:microsoft.com/office/officeart/2005/8/layout/radial1"/>
    <dgm:cxn modelId="{FF224C41-3508-154C-86FD-3590D1DB8122}" type="presParOf" srcId="{77AE7EAB-286C-F147-9678-AF53159C5EF0}" destId="{B944CBE8-F04A-774C-8DB6-311F465B8B62}" srcOrd="10" destOrd="0" presId="urn:microsoft.com/office/officeart/2005/8/layout/radial1"/>
    <dgm:cxn modelId="{F57CA3BD-E536-0C4E-BA4E-6FA76F85C3E5}" type="presParOf" srcId="{77AE7EAB-286C-F147-9678-AF53159C5EF0}" destId="{47BB4418-1069-6F4F-B916-23BDD3EECBF9}" srcOrd="11" destOrd="0" presId="urn:microsoft.com/office/officeart/2005/8/layout/radial1"/>
    <dgm:cxn modelId="{BCB58D74-A9E9-E848-BED2-E114FB41D167}" type="presParOf" srcId="{47BB4418-1069-6F4F-B916-23BDD3EECBF9}" destId="{4DCFB1A0-A05C-D549-BA54-60FB98C693D8}" srcOrd="0" destOrd="0" presId="urn:microsoft.com/office/officeart/2005/8/layout/radial1"/>
    <dgm:cxn modelId="{7D982288-870D-8D4C-85A9-994563AE7ABE}" type="presParOf" srcId="{77AE7EAB-286C-F147-9678-AF53159C5EF0}" destId="{F48449BE-7683-B240-8C4D-3F8356DEA91F}" srcOrd="12" destOrd="0" presId="urn:microsoft.com/office/officeart/2005/8/layout/radial1"/>
    <dgm:cxn modelId="{554458C6-21F7-1246-AEA4-120ECC18FBEB}" type="presParOf" srcId="{77AE7EAB-286C-F147-9678-AF53159C5EF0}" destId="{23D10A98-8832-BF47-B167-EA731C17DA71}" srcOrd="13" destOrd="0" presId="urn:microsoft.com/office/officeart/2005/8/layout/radial1"/>
    <dgm:cxn modelId="{8C4E6920-CF4C-1341-9778-47F541AFD5BF}" type="presParOf" srcId="{23D10A98-8832-BF47-B167-EA731C17DA71}" destId="{9B7DCC21-9024-424F-AB7C-43A7BD8EBCF3}" srcOrd="0" destOrd="0" presId="urn:microsoft.com/office/officeart/2005/8/layout/radial1"/>
    <dgm:cxn modelId="{8E055D55-4CA7-354F-9F0E-FF405D846243}" type="presParOf" srcId="{77AE7EAB-286C-F147-9678-AF53159C5EF0}" destId="{E09DB475-6114-5447-866E-09AA98C58B2C}" srcOrd="14" destOrd="0" presId="urn:microsoft.com/office/officeart/2005/8/layout/radial1"/>
    <dgm:cxn modelId="{7625F15F-0D18-BF4C-80C9-F1BBA2296006}" type="presParOf" srcId="{77AE7EAB-286C-F147-9678-AF53159C5EF0}" destId="{33D158D4-BC64-4B42-BECB-AE0505F1D1F4}" srcOrd="15" destOrd="0" presId="urn:microsoft.com/office/officeart/2005/8/layout/radial1"/>
    <dgm:cxn modelId="{6E6AAF18-3AED-634D-A5C9-DCF51A5B4FBE}" type="presParOf" srcId="{33D158D4-BC64-4B42-BECB-AE0505F1D1F4}" destId="{4E960F15-A226-7846-8556-4077C25BBB3F}" srcOrd="0" destOrd="0" presId="urn:microsoft.com/office/officeart/2005/8/layout/radial1"/>
    <dgm:cxn modelId="{454D4BC4-5795-BE42-95E6-C31FAC7F6C4E}" type="presParOf" srcId="{77AE7EAB-286C-F147-9678-AF53159C5EF0}" destId="{6206E99F-BE6B-6F42-BA0A-78552E80BEB0}" srcOrd="16" destOrd="0" presId="urn:microsoft.com/office/officeart/2005/8/layout/radial1"/>
    <dgm:cxn modelId="{EC91C731-7A6C-0A4D-B2B1-9AA265D47908}" type="presParOf" srcId="{77AE7EAB-286C-F147-9678-AF53159C5EF0}" destId="{335DABD6-8688-934E-B0EC-924E1C03C392}" srcOrd="17" destOrd="0" presId="urn:microsoft.com/office/officeart/2005/8/layout/radial1"/>
    <dgm:cxn modelId="{612F2FFA-4C5F-1640-8EFA-BF9F340C86C0}" type="presParOf" srcId="{335DABD6-8688-934E-B0EC-924E1C03C392}" destId="{BFE6C145-A904-434F-920E-86943FDB0C81}" srcOrd="0" destOrd="0" presId="urn:microsoft.com/office/officeart/2005/8/layout/radial1"/>
    <dgm:cxn modelId="{D8A43847-E060-674E-85D9-BB0122E87C8F}" type="presParOf" srcId="{77AE7EAB-286C-F147-9678-AF53159C5EF0}" destId="{007E939D-19F2-B448-8C90-3E54F90591E8}"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19EF1-FFD5-9E4A-B8AD-60B448EE343A}">
      <dsp:nvSpPr>
        <dsp:cNvPr id="0" name=""/>
        <dsp:cNvSpPr/>
      </dsp:nvSpPr>
      <dsp:spPr>
        <a:xfrm>
          <a:off x="3012891" y="1757736"/>
          <a:ext cx="1911717" cy="1447190"/>
        </a:xfrm>
        <a:prstGeom prst="ellipse">
          <a:avLst/>
        </a:prstGeom>
        <a:solidFill>
          <a:schemeClr val="accent1">
            <a:lumMod val="60000"/>
            <a:lumOff val="4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Integrated Water Availability Assessments</a:t>
          </a:r>
        </a:p>
      </dsp:txBody>
      <dsp:txXfrm>
        <a:off x="3292855" y="1969672"/>
        <a:ext cx="1351789" cy="1023318"/>
      </dsp:txXfrm>
    </dsp:sp>
    <dsp:sp modelId="{3BBD87F6-BC33-B445-BD69-97E7522C2A96}">
      <dsp:nvSpPr>
        <dsp:cNvPr id="0" name=""/>
        <dsp:cNvSpPr/>
      </dsp:nvSpPr>
      <dsp:spPr>
        <a:xfrm rot="16200000">
          <a:off x="3611647" y="1389014"/>
          <a:ext cx="714204" cy="23239"/>
        </a:xfrm>
        <a:custGeom>
          <a:avLst/>
          <a:gdLst/>
          <a:ahLst/>
          <a:cxnLst/>
          <a:rect l="0" t="0" r="0" b="0"/>
          <a:pathLst>
            <a:path>
              <a:moveTo>
                <a:pt x="0" y="11619"/>
              </a:moveTo>
              <a:lnTo>
                <a:pt x="714204" y="116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a:off x="3950894" y="1382779"/>
        <a:ext cx="35710" cy="35710"/>
      </dsp:txXfrm>
    </dsp:sp>
    <dsp:sp modelId="{0F5974D7-F967-6444-8E16-8BCEC8570159}">
      <dsp:nvSpPr>
        <dsp:cNvPr id="0" name=""/>
        <dsp:cNvSpPr/>
      </dsp:nvSpPr>
      <dsp:spPr>
        <a:xfrm>
          <a:off x="3456343" y="18718"/>
          <a:ext cx="1024813" cy="1024813"/>
        </a:xfrm>
        <a:prstGeom prst="ellipse">
          <a:avLst/>
        </a:prstGeom>
        <a:solidFill>
          <a:srgbClr val="A9D18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Focus Area Studies</a:t>
          </a:r>
        </a:p>
      </dsp:txBody>
      <dsp:txXfrm>
        <a:off x="3606423" y="168798"/>
        <a:ext cx="724653" cy="724653"/>
      </dsp:txXfrm>
    </dsp:sp>
    <dsp:sp modelId="{40402F48-91DE-F547-B4E5-44190095DE45}">
      <dsp:nvSpPr>
        <dsp:cNvPr id="0" name=""/>
        <dsp:cNvSpPr/>
      </dsp:nvSpPr>
      <dsp:spPr>
        <a:xfrm rot="18600000">
          <a:off x="4366870" y="1613607"/>
          <a:ext cx="640470" cy="23239"/>
        </a:xfrm>
        <a:custGeom>
          <a:avLst/>
          <a:gdLst/>
          <a:ahLst/>
          <a:cxnLst/>
          <a:rect l="0" t="0" r="0" b="0"/>
          <a:pathLst>
            <a:path>
              <a:moveTo>
                <a:pt x="0" y="11619"/>
              </a:moveTo>
              <a:lnTo>
                <a:pt x="640470" y="116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a:off x="4671094" y="1609216"/>
        <a:ext cx="32023" cy="32023"/>
      </dsp:txXfrm>
    </dsp:sp>
    <dsp:sp modelId="{08C78490-D452-5745-BBFF-F994F8A6430C}">
      <dsp:nvSpPr>
        <dsp:cNvPr id="0" name=""/>
        <dsp:cNvSpPr/>
      </dsp:nvSpPr>
      <dsp:spPr>
        <a:xfrm>
          <a:off x="4709911" y="474980"/>
          <a:ext cx="1024813" cy="1024813"/>
        </a:xfrm>
        <a:prstGeom prst="ellipse">
          <a:avLst/>
        </a:prstGeom>
        <a:solidFill>
          <a:srgbClr val="A9D18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GW Availability Studies</a:t>
          </a:r>
        </a:p>
      </dsp:txBody>
      <dsp:txXfrm>
        <a:off x="4859991" y="625060"/>
        <a:ext cx="724653" cy="724653"/>
      </dsp:txXfrm>
    </dsp:sp>
    <dsp:sp modelId="{042D5884-0B8E-B84E-B051-B74A23B3870A}">
      <dsp:nvSpPr>
        <dsp:cNvPr id="0" name=""/>
        <dsp:cNvSpPr/>
      </dsp:nvSpPr>
      <dsp:spPr>
        <a:xfrm rot="21000000">
          <a:off x="4895947" y="2262801"/>
          <a:ext cx="492499" cy="23239"/>
        </a:xfrm>
        <a:custGeom>
          <a:avLst/>
          <a:gdLst/>
          <a:ahLst/>
          <a:cxnLst/>
          <a:rect l="0" t="0" r="0" b="0"/>
          <a:pathLst>
            <a:path>
              <a:moveTo>
                <a:pt x="0" y="11619"/>
              </a:moveTo>
              <a:lnTo>
                <a:pt x="492499" y="116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a:off x="5129884" y="2262108"/>
        <a:ext cx="24624" cy="24624"/>
      </dsp:txXfrm>
    </dsp:sp>
    <dsp:sp modelId="{DC98DD0D-C549-2C44-8F9C-8FDB670CD281}">
      <dsp:nvSpPr>
        <dsp:cNvPr id="0" name=""/>
        <dsp:cNvSpPr/>
      </dsp:nvSpPr>
      <dsp:spPr>
        <a:xfrm>
          <a:off x="5376921" y="1630275"/>
          <a:ext cx="1024813" cy="1024813"/>
        </a:xfrm>
        <a:prstGeom prst="ellipse">
          <a:avLst/>
        </a:prstGeom>
        <a:solidFill>
          <a:srgbClr val="A9D18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err="1"/>
            <a:t>Ecoflows</a:t>
          </a:r>
          <a:endParaRPr lang="en-US" sz="1200" b="1" kern="1200" dirty="0"/>
        </a:p>
      </dsp:txBody>
      <dsp:txXfrm>
        <a:off x="5527001" y="1780355"/>
        <a:ext cx="724653" cy="724653"/>
      </dsp:txXfrm>
    </dsp:sp>
    <dsp:sp modelId="{89425F72-F095-0A49-A1CE-0B683F7BE6BE}">
      <dsp:nvSpPr>
        <dsp:cNvPr id="0" name=""/>
        <dsp:cNvSpPr/>
      </dsp:nvSpPr>
      <dsp:spPr>
        <a:xfrm rot="1800000">
          <a:off x="4691264" y="3048565"/>
          <a:ext cx="560181" cy="23239"/>
        </a:xfrm>
        <a:custGeom>
          <a:avLst/>
          <a:gdLst/>
          <a:ahLst/>
          <a:cxnLst/>
          <a:rect l="0" t="0" r="0" b="0"/>
          <a:pathLst>
            <a:path>
              <a:moveTo>
                <a:pt x="0" y="11619"/>
              </a:moveTo>
              <a:lnTo>
                <a:pt x="560181" y="116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a:off x="4957350" y="3046181"/>
        <a:ext cx="28009" cy="28009"/>
      </dsp:txXfrm>
    </dsp:sp>
    <dsp:sp modelId="{A6B55E47-CFF1-ED47-B22F-6A1BAD81F1D6}">
      <dsp:nvSpPr>
        <dsp:cNvPr id="0" name=""/>
        <dsp:cNvSpPr/>
      </dsp:nvSpPr>
      <dsp:spPr>
        <a:xfrm>
          <a:off x="5145271" y="2944027"/>
          <a:ext cx="1024813" cy="1024813"/>
        </a:xfrm>
        <a:prstGeom prst="ellipse">
          <a:avLst/>
        </a:prstGeom>
        <a:solidFill>
          <a:srgbClr val="A9D18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Drought</a:t>
          </a:r>
        </a:p>
      </dsp:txBody>
      <dsp:txXfrm>
        <a:off x="5295351" y="3094107"/>
        <a:ext cx="724653" cy="724653"/>
      </dsp:txXfrm>
    </dsp:sp>
    <dsp:sp modelId="{5B916DF0-6E7D-0743-B5CF-4D52AF6C7FCD}">
      <dsp:nvSpPr>
        <dsp:cNvPr id="0" name=""/>
        <dsp:cNvSpPr/>
      </dsp:nvSpPr>
      <dsp:spPr>
        <a:xfrm rot="4200000">
          <a:off x="3993866" y="3494056"/>
          <a:ext cx="695429" cy="23239"/>
        </a:xfrm>
        <a:custGeom>
          <a:avLst/>
          <a:gdLst/>
          <a:ahLst/>
          <a:cxnLst/>
          <a:rect l="0" t="0" r="0" b="0"/>
          <a:pathLst>
            <a:path>
              <a:moveTo>
                <a:pt x="0" y="11619"/>
              </a:moveTo>
              <a:lnTo>
                <a:pt x="695429" y="116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a:off x="4324195" y="3488290"/>
        <a:ext cx="34771" cy="34771"/>
      </dsp:txXfrm>
    </dsp:sp>
    <dsp:sp modelId="{B944CBE8-F04A-774C-8DB6-311F465B8B62}">
      <dsp:nvSpPr>
        <dsp:cNvPr id="0" name=""/>
        <dsp:cNvSpPr/>
      </dsp:nvSpPr>
      <dsp:spPr>
        <a:xfrm>
          <a:off x="4123353" y="3801518"/>
          <a:ext cx="1024813" cy="1024813"/>
        </a:xfrm>
        <a:prstGeom prst="ellipse">
          <a:avLst/>
        </a:prstGeom>
        <a:solidFill>
          <a:srgbClr val="A9D18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Water Use</a:t>
          </a:r>
        </a:p>
      </dsp:txBody>
      <dsp:txXfrm>
        <a:off x="4273433" y="3951598"/>
        <a:ext cx="724653" cy="724653"/>
      </dsp:txXfrm>
    </dsp:sp>
    <dsp:sp modelId="{47BB4418-1069-6F4F-B916-23BDD3EECBF9}">
      <dsp:nvSpPr>
        <dsp:cNvPr id="0" name=""/>
        <dsp:cNvSpPr/>
      </dsp:nvSpPr>
      <dsp:spPr>
        <a:xfrm rot="6600000">
          <a:off x="3248204" y="3494056"/>
          <a:ext cx="695429" cy="23239"/>
        </a:xfrm>
        <a:custGeom>
          <a:avLst/>
          <a:gdLst/>
          <a:ahLst/>
          <a:cxnLst/>
          <a:rect l="0" t="0" r="0" b="0"/>
          <a:pathLst>
            <a:path>
              <a:moveTo>
                <a:pt x="0" y="11619"/>
              </a:moveTo>
              <a:lnTo>
                <a:pt x="695429" y="116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rot="10800000">
        <a:off x="3578533" y="3488290"/>
        <a:ext cx="34771" cy="34771"/>
      </dsp:txXfrm>
    </dsp:sp>
    <dsp:sp modelId="{F48449BE-7683-B240-8C4D-3F8356DEA91F}">
      <dsp:nvSpPr>
        <dsp:cNvPr id="0" name=""/>
        <dsp:cNvSpPr/>
      </dsp:nvSpPr>
      <dsp:spPr>
        <a:xfrm>
          <a:off x="2789333" y="3801518"/>
          <a:ext cx="1024813" cy="1024813"/>
        </a:xfrm>
        <a:prstGeom prst="ellipse">
          <a:avLst/>
        </a:prstGeom>
        <a:solidFill>
          <a:srgbClr val="A9D18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Integrated Model and Tool Develop-</a:t>
          </a:r>
          <a:r>
            <a:rPr lang="en-US" sz="1200" b="1" kern="1200" dirty="0" err="1"/>
            <a:t>ment</a:t>
          </a:r>
          <a:endParaRPr lang="en-US" sz="1200" b="1" kern="1200" dirty="0"/>
        </a:p>
      </dsp:txBody>
      <dsp:txXfrm>
        <a:off x="2939413" y="3951598"/>
        <a:ext cx="724653" cy="724653"/>
      </dsp:txXfrm>
    </dsp:sp>
    <dsp:sp modelId="{23D10A98-8832-BF47-B167-EA731C17DA71}">
      <dsp:nvSpPr>
        <dsp:cNvPr id="0" name=""/>
        <dsp:cNvSpPr/>
      </dsp:nvSpPr>
      <dsp:spPr>
        <a:xfrm rot="9000000">
          <a:off x="2686054" y="3048565"/>
          <a:ext cx="560181" cy="23239"/>
        </a:xfrm>
        <a:custGeom>
          <a:avLst/>
          <a:gdLst/>
          <a:ahLst/>
          <a:cxnLst/>
          <a:rect l="0" t="0" r="0" b="0"/>
          <a:pathLst>
            <a:path>
              <a:moveTo>
                <a:pt x="0" y="11619"/>
              </a:moveTo>
              <a:lnTo>
                <a:pt x="560181" y="116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rot="10800000">
        <a:off x="2952140" y="3046181"/>
        <a:ext cx="28009" cy="28009"/>
      </dsp:txXfrm>
    </dsp:sp>
    <dsp:sp modelId="{E09DB475-6114-5447-866E-09AA98C58B2C}">
      <dsp:nvSpPr>
        <dsp:cNvPr id="0" name=""/>
        <dsp:cNvSpPr/>
      </dsp:nvSpPr>
      <dsp:spPr>
        <a:xfrm>
          <a:off x="1767415" y="2944027"/>
          <a:ext cx="1024813" cy="1024813"/>
        </a:xfrm>
        <a:prstGeom prst="ellipse">
          <a:avLst/>
        </a:prstGeom>
        <a:solidFill>
          <a:srgbClr val="A9D18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Process Research</a:t>
          </a:r>
        </a:p>
      </dsp:txBody>
      <dsp:txXfrm>
        <a:off x="1917495" y="3094107"/>
        <a:ext cx="724653" cy="724653"/>
      </dsp:txXfrm>
    </dsp:sp>
    <dsp:sp modelId="{33D158D4-BC64-4B42-BECB-AE0505F1D1F4}">
      <dsp:nvSpPr>
        <dsp:cNvPr id="0" name=""/>
        <dsp:cNvSpPr/>
      </dsp:nvSpPr>
      <dsp:spPr>
        <a:xfrm rot="11400000">
          <a:off x="2549053" y="2262801"/>
          <a:ext cx="492499" cy="23239"/>
        </a:xfrm>
        <a:custGeom>
          <a:avLst/>
          <a:gdLst/>
          <a:ahLst/>
          <a:cxnLst/>
          <a:rect l="0" t="0" r="0" b="0"/>
          <a:pathLst>
            <a:path>
              <a:moveTo>
                <a:pt x="0" y="11619"/>
              </a:moveTo>
              <a:lnTo>
                <a:pt x="492499" y="116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rot="10800000">
        <a:off x="2782990" y="2262108"/>
        <a:ext cx="24624" cy="24624"/>
      </dsp:txXfrm>
    </dsp:sp>
    <dsp:sp modelId="{6206E99F-BE6B-6F42-BA0A-78552E80BEB0}">
      <dsp:nvSpPr>
        <dsp:cNvPr id="0" name=""/>
        <dsp:cNvSpPr/>
      </dsp:nvSpPr>
      <dsp:spPr>
        <a:xfrm>
          <a:off x="1535765" y="1630275"/>
          <a:ext cx="1024813" cy="1024813"/>
        </a:xfrm>
        <a:prstGeom prst="ellipse">
          <a:avLst/>
        </a:prstGeom>
        <a:solidFill>
          <a:schemeClr val="accent4">
            <a:lumMod val="40000"/>
            <a:lumOff val="6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Water Quality</a:t>
          </a:r>
        </a:p>
      </dsp:txBody>
      <dsp:txXfrm>
        <a:off x="1685845" y="1780355"/>
        <a:ext cx="724653" cy="724653"/>
      </dsp:txXfrm>
    </dsp:sp>
    <dsp:sp modelId="{335DABD6-8688-934E-B0EC-924E1C03C392}">
      <dsp:nvSpPr>
        <dsp:cNvPr id="0" name=""/>
        <dsp:cNvSpPr/>
      </dsp:nvSpPr>
      <dsp:spPr>
        <a:xfrm rot="13800000">
          <a:off x="2930158" y="1613607"/>
          <a:ext cx="640470" cy="23239"/>
        </a:xfrm>
        <a:custGeom>
          <a:avLst/>
          <a:gdLst/>
          <a:ahLst/>
          <a:cxnLst/>
          <a:rect l="0" t="0" r="0" b="0"/>
          <a:pathLst>
            <a:path>
              <a:moveTo>
                <a:pt x="0" y="11619"/>
              </a:moveTo>
              <a:lnTo>
                <a:pt x="640470" y="116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rot="10800000">
        <a:off x="3234382" y="1609216"/>
        <a:ext cx="32023" cy="32023"/>
      </dsp:txXfrm>
    </dsp:sp>
    <dsp:sp modelId="{007E939D-19F2-B448-8C90-3E54F90591E8}">
      <dsp:nvSpPr>
        <dsp:cNvPr id="0" name=""/>
        <dsp:cNvSpPr/>
      </dsp:nvSpPr>
      <dsp:spPr>
        <a:xfrm>
          <a:off x="2202775" y="474980"/>
          <a:ext cx="1024813" cy="1024813"/>
        </a:xfrm>
        <a:prstGeom prst="ellipse">
          <a:avLst/>
        </a:prstGeom>
        <a:solidFill>
          <a:schemeClr val="accent2">
            <a:lumMod val="40000"/>
            <a:lumOff val="6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err="1"/>
            <a:t>NexGen</a:t>
          </a:r>
          <a:r>
            <a:rPr lang="en-US" sz="1200" b="1" kern="1200" dirty="0"/>
            <a:t> Observing Systems</a:t>
          </a:r>
        </a:p>
      </dsp:txBody>
      <dsp:txXfrm>
        <a:off x="2352855" y="625060"/>
        <a:ext cx="724653" cy="72465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6" tIns="46243" rIns="92486" bIns="46243" rtlCol="0"/>
          <a:lstStyle>
            <a:lvl1pPr algn="l">
              <a:defRPr sz="1200"/>
            </a:lvl1pPr>
          </a:lstStyle>
          <a:p>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lIns="92486" tIns="46243" rIns="92486" bIns="46243" rtlCol="0"/>
          <a:lstStyle>
            <a:lvl1pPr algn="r">
              <a:defRPr sz="1200"/>
            </a:lvl1pPr>
          </a:lstStyle>
          <a:p>
            <a:fld id="{BFDC8C1E-CA5B-48A8-AAAA-2CA36EB6AB7C}" type="datetimeFigureOut">
              <a:rPr lang="en-US" smtClean="0"/>
              <a:t>10/9/2018</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86" tIns="46243" rIns="92486" bIns="46243"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86" tIns="46243" rIns="92486" bIns="46243" rtlCol="0" anchor="b"/>
          <a:lstStyle>
            <a:lvl1pPr algn="r">
              <a:defRPr sz="1200"/>
            </a:lvl1pPr>
          </a:lstStyle>
          <a:p>
            <a:fld id="{103BD64C-1C51-4C09-A640-B2FA6FC97183}" type="slidenum">
              <a:rPr lang="en-US" smtClean="0"/>
              <a:t>‹#›</a:t>
            </a:fld>
            <a:endParaRPr lang="en-US"/>
          </a:p>
        </p:txBody>
      </p:sp>
    </p:spTree>
    <p:extLst>
      <p:ext uri="{BB962C8B-B14F-4D97-AF65-F5344CB8AC3E}">
        <p14:creationId xmlns:p14="http://schemas.microsoft.com/office/powerpoint/2010/main" val="2065841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86" tIns="46243" rIns="92486" bIns="46243" rtlCol="0"/>
          <a:lstStyle>
            <a:lvl1pPr algn="l">
              <a:defRPr sz="1200"/>
            </a:lvl1pPr>
          </a:lstStyle>
          <a:p>
            <a:endParaRPr lang="en-US"/>
          </a:p>
        </p:txBody>
      </p:sp>
      <p:sp>
        <p:nvSpPr>
          <p:cNvPr id="3" name="Date Placeholder 2"/>
          <p:cNvSpPr>
            <a:spLocks noGrp="1"/>
          </p:cNvSpPr>
          <p:nvPr>
            <p:ph type="dt" idx="1"/>
          </p:nvPr>
        </p:nvSpPr>
        <p:spPr>
          <a:xfrm>
            <a:off x="3936769" y="1"/>
            <a:ext cx="3011699" cy="463408"/>
          </a:xfrm>
          <a:prstGeom prst="rect">
            <a:avLst/>
          </a:prstGeom>
        </p:spPr>
        <p:txBody>
          <a:bodyPr vert="horz" lIns="92486" tIns="46243" rIns="92486" bIns="46243" rtlCol="0"/>
          <a:lstStyle>
            <a:lvl1pPr algn="r">
              <a:defRPr sz="1200"/>
            </a:lvl1pPr>
          </a:lstStyle>
          <a:p>
            <a:fld id="{D126A052-ED3F-3244-BBDE-97F8D976CC39}" type="datetimeFigureOut">
              <a:rPr lang="en-US" smtClean="0"/>
              <a:t>10/9/2018</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86" tIns="46243" rIns="92486" bIns="46243"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6" tIns="46243" rIns="92486"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86" tIns="46243" rIns="92486"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86" tIns="46243" rIns="92486" bIns="46243" rtlCol="0" anchor="b"/>
          <a:lstStyle>
            <a:lvl1pPr algn="r">
              <a:defRPr sz="1200"/>
            </a:lvl1pPr>
          </a:lstStyle>
          <a:p>
            <a:fld id="{2A3DC5D7-A56D-354D-A3DB-C554BCA5C13A}" type="slidenum">
              <a:rPr lang="en-US" smtClean="0"/>
              <a:t>‹#›</a:t>
            </a:fld>
            <a:endParaRPr lang="en-US"/>
          </a:p>
        </p:txBody>
      </p:sp>
    </p:spTree>
    <p:extLst>
      <p:ext uri="{BB962C8B-B14F-4D97-AF65-F5344CB8AC3E}">
        <p14:creationId xmlns:p14="http://schemas.microsoft.com/office/powerpoint/2010/main" val="151122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DC5D7-A56D-354D-A3DB-C554BCA5C13A}" type="slidenum">
              <a:rPr lang="en-US" smtClean="0"/>
              <a:t>1</a:t>
            </a:fld>
            <a:endParaRPr lang="en-US"/>
          </a:p>
        </p:txBody>
      </p:sp>
    </p:spTree>
    <p:extLst>
      <p:ext uri="{BB962C8B-B14F-4D97-AF65-F5344CB8AC3E}">
        <p14:creationId xmlns:p14="http://schemas.microsoft.com/office/powerpoint/2010/main" val="949617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C8EFFB-C88D-4D26-B93D-210A6ABF15AD}" type="slidenum">
              <a:rPr lang="en-US" smtClean="0"/>
              <a:pPr>
                <a:defRPr/>
              </a:pPr>
              <a:t>14</a:t>
            </a:fld>
            <a:endParaRPr lang="en-US" dirty="0"/>
          </a:p>
        </p:txBody>
      </p:sp>
    </p:spTree>
    <p:extLst>
      <p:ext uri="{BB962C8B-B14F-4D97-AF65-F5344CB8AC3E}">
        <p14:creationId xmlns:p14="http://schemas.microsoft.com/office/powerpoint/2010/main" val="1060973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defTabSz="462383">
              <a:defRPr/>
            </a:pPr>
            <a:r>
              <a:rPr lang="en-US" dirty="0"/>
              <a:t>In the future,</a:t>
            </a:r>
            <a:r>
              <a:rPr lang="en-US" baseline="0" dirty="0"/>
              <a:t> WAUSP, through the NWC will work to develop an Integrated Water Availability Assessment that incorporates aspects of the Focus Area and GW availability studies, and will partner with other USGS Programs to incorporate water quality and hydrologic needs for ecological assessments.</a:t>
            </a:r>
          </a:p>
          <a:p>
            <a:pPr lvl="1" defTabSz="462383">
              <a:defRPr/>
            </a:pPr>
            <a:endParaRPr lang="en-US" baseline="0" dirty="0"/>
          </a:p>
          <a:p>
            <a:pPr lvl="1" defTabSz="462383">
              <a:defRPr/>
            </a:pPr>
            <a:r>
              <a:rPr lang="en-US" baseline="0" dirty="0"/>
              <a:t>Additionally, we will move forward on developing water use estimation techniques for irrigation, public supply, and thermo electric water use, making significant advances in water use reporting nationally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6C8EFFB-C88D-4D26-B93D-210A6ABF15AD}" type="slidenum">
              <a:rPr lang="en-US" smtClean="0"/>
              <a:pPr>
                <a:defRPr/>
              </a:pPr>
              <a:t>15</a:t>
            </a:fld>
            <a:endParaRPr lang="en-US" dirty="0"/>
          </a:p>
        </p:txBody>
      </p:sp>
    </p:spTree>
    <p:extLst>
      <p:ext uri="{BB962C8B-B14F-4D97-AF65-F5344CB8AC3E}">
        <p14:creationId xmlns:p14="http://schemas.microsoft.com/office/powerpoint/2010/main" val="249045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DC5D7-A56D-354D-A3DB-C554BCA5C13A}" type="slidenum">
              <a:rPr lang="en-US" smtClean="0"/>
              <a:t>18</a:t>
            </a:fld>
            <a:endParaRPr lang="en-US"/>
          </a:p>
        </p:txBody>
      </p:sp>
    </p:spTree>
    <p:extLst>
      <p:ext uri="{BB962C8B-B14F-4D97-AF65-F5344CB8AC3E}">
        <p14:creationId xmlns:p14="http://schemas.microsoft.com/office/powerpoint/2010/main" val="13279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have to show agility and entrepreneurship to survive the changes coming, because it will change everything.”</a:t>
            </a:r>
          </a:p>
          <a:p>
            <a:endParaRPr lang="en-US" dirty="0"/>
          </a:p>
          <a:p>
            <a:r>
              <a:rPr lang="en-US" dirty="0"/>
              <a:t>“What constituted a strategy 15 or even 10 years ago—</a:t>
            </a:r>
          </a:p>
          <a:p>
            <a:r>
              <a:rPr lang="en-US" dirty="0"/>
              <a:t>analyze, plan, execute—no longer works in operating environments</a:t>
            </a:r>
          </a:p>
          <a:p>
            <a:r>
              <a:rPr lang="en-US" dirty="0"/>
              <a:t>that are increasingly unpredictable, fragmented,</a:t>
            </a:r>
          </a:p>
          <a:p>
            <a:r>
              <a:rPr lang="en-US" dirty="0"/>
              <a:t>and characterized by high rates of technological change,</a:t>
            </a:r>
          </a:p>
          <a:p>
            <a:r>
              <a:rPr lang="en-US" dirty="0"/>
              <a:t>big data, crowd communication, young industries, and an</a:t>
            </a:r>
          </a:p>
          <a:p>
            <a:r>
              <a:rPr lang="en-US" dirty="0"/>
              <a:t>incessant drive for competitive advantage.” Martin Reeves</a:t>
            </a:r>
          </a:p>
          <a:p>
            <a:endParaRPr lang="en-US" dirty="0"/>
          </a:p>
        </p:txBody>
      </p:sp>
      <p:sp>
        <p:nvSpPr>
          <p:cNvPr id="4" name="Slide Number Placeholder 3"/>
          <p:cNvSpPr>
            <a:spLocks noGrp="1"/>
          </p:cNvSpPr>
          <p:nvPr>
            <p:ph type="sldNum" sz="quarter" idx="10"/>
          </p:nvPr>
        </p:nvSpPr>
        <p:spPr/>
        <p:txBody>
          <a:bodyPr/>
          <a:lstStyle/>
          <a:p>
            <a:fld id="{2A3DC5D7-A56D-354D-A3DB-C554BCA5C13A}" type="slidenum">
              <a:rPr lang="en-US" smtClean="0"/>
              <a:t>2</a:t>
            </a:fld>
            <a:endParaRPr lang="en-US"/>
          </a:p>
        </p:txBody>
      </p:sp>
    </p:spTree>
    <p:extLst>
      <p:ext uri="{BB962C8B-B14F-4D97-AF65-F5344CB8AC3E}">
        <p14:creationId xmlns:p14="http://schemas.microsoft.com/office/powerpoint/2010/main" val="2456765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Modern models require high-density data describing all the major hydrologic components—more extensive data than the current network can provide.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DC5D7-A56D-354D-A3DB-C554BCA5C1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3981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t>
            </a:r>
          </a:p>
        </p:txBody>
      </p:sp>
      <p:sp>
        <p:nvSpPr>
          <p:cNvPr id="4" name="Slide Number Placeholder 3"/>
          <p:cNvSpPr>
            <a:spLocks noGrp="1"/>
          </p:cNvSpPr>
          <p:nvPr>
            <p:ph type="sldNum" sz="quarter" idx="10"/>
          </p:nvPr>
        </p:nvSpPr>
        <p:spPr/>
        <p:txBody>
          <a:bodyPr/>
          <a:lstStyle/>
          <a:p>
            <a:fld id="{2A3DC5D7-A56D-354D-A3DB-C554BCA5C13A}" type="slidenum">
              <a:rPr lang="en-US" smtClean="0"/>
              <a:t>5</a:t>
            </a:fld>
            <a:endParaRPr lang="en-US"/>
          </a:p>
        </p:txBody>
      </p:sp>
    </p:spTree>
    <p:extLst>
      <p:ext uri="{BB962C8B-B14F-4D97-AF65-F5344CB8AC3E}">
        <p14:creationId xmlns:p14="http://schemas.microsoft.com/office/powerpoint/2010/main" val="231864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Modern models require high-density data describing all the major hydrologic components—</a:t>
            </a:r>
          </a:p>
          <a:p>
            <a:r>
              <a:rPr lang="en-US" b="1" dirty="0">
                <a:latin typeface="Arial" charset="0"/>
                <a:ea typeface="Arial" charset="0"/>
                <a:cs typeface="Arial" charset="0"/>
              </a:rPr>
              <a:t>more extensive data than the current network can provide. </a:t>
            </a:r>
          </a:p>
          <a:p>
            <a:endParaRPr lang="en-US" dirty="0"/>
          </a:p>
          <a:p>
            <a:endParaRPr lang="en-US" dirty="0"/>
          </a:p>
        </p:txBody>
      </p:sp>
      <p:sp>
        <p:nvSpPr>
          <p:cNvPr id="4" name="Slide Number Placeholder 3"/>
          <p:cNvSpPr>
            <a:spLocks noGrp="1"/>
          </p:cNvSpPr>
          <p:nvPr>
            <p:ph type="sldNum" sz="quarter" idx="10"/>
          </p:nvPr>
        </p:nvSpPr>
        <p:spPr/>
        <p:txBody>
          <a:bodyPr/>
          <a:lstStyle/>
          <a:p>
            <a:fld id="{2A3DC5D7-A56D-354D-A3DB-C554BCA5C13A}" type="slidenum">
              <a:rPr lang="en-US" smtClean="0"/>
              <a:t>7</a:t>
            </a:fld>
            <a:endParaRPr lang="en-US"/>
          </a:p>
        </p:txBody>
      </p:sp>
    </p:spTree>
    <p:extLst>
      <p:ext uri="{BB962C8B-B14F-4D97-AF65-F5344CB8AC3E}">
        <p14:creationId xmlns:p14="http://schemas.microsoft.com/office/powerpoint/2010/main" val="213681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t>
            </a:r>
          </a:p>
        </p:txBody>
      </p:sp>
      <p:sp>
        <p:nvSpPr>
          <p:cNvPr id="4" name="Slide Number Placeholder 3"/>
          <p:cNvSpPr>
            <a:spLocks noGrp="1"/>
          </p:cNvSpPr>
          <p:nvPr>
            <p:ph type="sldNum" sz="quarter" idx="10"/>
          </p:nvPr>
        </p:nvSpPr>
        <p:spPr/>
        <p:txBody>
          <a:bodyPr/>
          <a:lstStyle/>
          <a:p>
            <a:fld id="{2A3DC5D7-A56D-354D-A3DB-C554BCA5C13A}" type="slidenum">
              <a:rPr lang="en-US" smtClean="0"/>
              <a:t>8</a:t>
            </a:fld>
            <a:endParaRPr lang="en-US"/>
          </a:p>
        </p:txBody>
      </p:sp>
    </p:spTree>
    <p:extLst>
      <p:ext uri="{BB962C8B-B14F-4D97-AF65-F5344CB8AC3E}">
        <p14:creationId xmlns:p14="http://schemas.microsoft.com/office/powerpoint/2010/main" val="1765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t>
            </a:r>
          </a:p>
        </p:txBody>
      </p:sp>
      <p:sp>
        <p:nvSpPr>
          <p:cNvPr id="4" name="Slide Number Placeholder 3"/>
          <p:cNvSpPr>
            <a:spLocks noGrp="1"/>
          </p:cNvSpPr>
          <p:nvPr>
            <p:ph type="sldNum" sz="quarter" idx="10"/>
          </p:nvPr>
        </p:nvSpPr>
        <p:spPr/>
        <p:txBody>
          <a:bodyPr/>
          <a:lstStyle/>
          <a:p>
            <a:fld id="{2A3DC5D7-A56D-354D-A3DB-C554BCA5C13A}" type="slidenum">
              <a:rPr lang="en-US" smtClean="0"/>
              <a:t>9</a:t>
            </a:fld>
            <a:endParaRPr lang="en-US"/>
          </a:p>
        </p:txBody>
      </p:sp>
    </p:spTree>
    <p:extLst>
      <p:ext uri="{BB962C8B-B14F-4D97-AF65-F5344CB8AC3E}">
        <p14:creationId xmlns:p14="http://schemas.microsoft.com/office/powerpoint/2010/main" val="289283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Delaware River is rich in history, ecologically diverse, and critical to the regional economy. Water managers in this region have a long history applying innovative, regional solutions to insure the long-term sustainability of this treasured resource which provides drinking water to over 15 million people in the region. Piloting the </a:t>
            </a:r>
            <a:r>
              <a:rPr lang="en-US" dirty="0" err="1"/>
              <a:t>NextGen</a:t>
            </a:r>
            <a:r>
              <a:rPr lang="en-US" dirty="0"/>
              <a:t> water observing system in the Delaware River Basin provides an opportunity to develop an integrated water observing system to support innovative modern water prediction and decision support systems in a nationally important, complex interstate river system.</a:t>
            </a:r>
          </a:p>
          <a:p>
            <a:endParaRPr lang="en-US" dirty="0"/>
          </a:p>
          <a:p>
            <a:r>
              <a:rPr lang="en-US" dirty="0"/>
              <a:t>In 2018, the USGS is starting a pilot of the </a:t>
            </a:r>
            <a:r>
              <a:rPr lang="en-US" dirty="0" err="1"/>
              <a:t>NextGen</a:t>
            </a:r>
            <a:r>
              <a:rPr lang="en-US" dirty="0"/>
              <a:t> water observing system in the Delaware River Basin. The 2018 startup represents about 15 percent of the monitoring infrastructure needed to fully implement the </a:t>
            </a:r>
            <a:r>
              <a:rPr lang="en-US" dirty="0" err="1"/>
              <a:t>NextGen</a:t>
            </a:r>
            <a:r>
              <a:rPr lang="en-US" dirty="0"/>
              <a:t> observing system that can be used to test, validate, and drive water forecasts and inform water management decisions. The 2018 activities will focus on the addition of new </a:t>
            </a:r>
            <a:r>
              <a:rPr lang="en-US" dirty="0" err="1"/>
              <a:t>streamgages</a:t>
            </a:r>
            <a:r>
              <a:rPr lang="en-US" dirty="0"/>
              <a:t> to address critical data gaps, water monitoring network modernization, increased temperature and specific conductance monitoring, and initial steps to modernize USGS data management and delivery. Additional resources will be needed in 2019 to fully implement integrated monitoring of water quantity, quality, and use in the Delaware River Basin pilot.</a:t>
            </a:r>
          </a:p>
          <a:p>
            <a:endParaRPr lang="en-US" dirty="0"/>
          </a:p>
        </p:txBody>
      </p:sp>
      <p:sp>
        <p:nvSpPr>
          <p:cNvPr id="4" name="Slide Number Placeholder 3"/>
          <p:cNvSpPr>
            <a:spLocks noGrp="1"/>
          </p:cNvSpPr>
          <p:nvPr>
            <p:ph type="sldNum" sz="quarter" idx="10"/>
          </p:nvPr>
        </p:nvSpPr>
        <p:spPr/>
        <p:txBody>
          <a:bodyPr/>
          <a:lstStyle/>
          <a:p>
            <a:fld id="{2A3DC5D7-A56D-354D-A3DB-C554BCA5C13A}" type="slidenum">
              <a:rPr lang="en-US" smtClean="0"/>
              <a:t>10</a:t>
            </a:fld>
            <a:endParaRPr lang="en-US"/>
          </a:p>
        </p:txBody>
      </p:sp>
    </p:spTree>
    <p:extLst>
      <p:ext uri="{BB962C8B-B14F-4D97-AF65-F5344CB8AC3E}">
        <p14:creationId xmlns:p14="http://schemas.microsoft.com/office/powerpoint/2010/main" val="52130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1154113"/>
            <a:ext cx="1952625" cy="1465262"/>
          </a:xfrm>
        </p:spPr>
      </p:sp>
      <p:sp>
        <p:nvSpPr>
          <p:cNvPr id="3" name="Notes Placeholder 2"/>
          <p:cNvSpPr>
            <a:spLocks noGrp="1"/>
          </p:cNvSpPr>
          <p:nvPr>
            <p:ph type="body" idx="1"/>
          </p:nvPr>
        </p:nvSpPr>
        <p:spPr>
          <a:xfrm>
            <a:off x="695008" y="2619376"/>
            <a:ext cx="5560060" cy="5462192"/>
          </a:xfrm>
        </p:spPr>
        <p:txBody>
          <a:bodyPr/>
          <a:lstStyle/>
          <a:p>
            <a:r>
              <a:rPr lang="en-US" b="1" dirty="0"/>
              <a:t>New </a:t>
            </a:r>
            <a:r>
              <a:rPr lang="en-US" b="1" dirty="0" err="1"/>
              <a:t>Streamgages</a:t>
            </a:r>
            <a:r>
              <a:rPr lang="en-US" b="1" dirty="0"/>
              <a:t> to Fill Critical Gaps</a:t>
            </a:r>
          </a:p>
          <a:p>
            <a:r>
              <a:rPr lang="en-US" dirty="0"/>
              <a:t>About 17 new </a:t>
            </a:r>
            <a:r>
              <a:rPr lang="en-US" dirty="0" err="1"/>
              <a:t>streamgages</a:t>
            </a:r>
            <a:r>
              <a:rPr lang="en-US" dirty="0"/>
              <a:t> will be added in the Delaware River Basin in 2018 to address key monitoring gaps to improve the quantification of the amount of</a:t>
            </a:r>
          </a:p>
          <a:p>
            <a:r>
              <a:rPr lang="en-US" dirty="0"/>
              <a:t>water in headwater and tributary streams and tracking of the salt front in the mainstem. These new </a:t>
            </a:r>
            <a:r>
              <a:rPr lang="en-US" dirty="0" err="1"/>
              <a:t>streamgages</a:t>
            </a:r>
            <a:r>
              <a:rPr lang="en-US" dirty="0"/>
              <a:t> will include </a:t>
            </a:r>
            <a:r>
              <a:rPr lang="en-US" dirty="0" err="1"/>
              <a:t>NextGen</a:t>
            </a:r>
            <a:r>
              <a:rPr lang="en-US" dirty="0"/>
              <a:t> communication platforms</a:t>
            </a:r>
          </a:p>
          <a:p>
            <a:r>
              <a:rPr lang="en-US" dirty="0"/>
              <a:t>and real-time water-temperature monitoring. Webcams will be located at selected sites</a:t>
            </a:r>
          </a:p>
          <a:p>
            <a:endParaRPr lang="en-US" b="1" dirty="0"/>
          </a:p>
          <a:p>
            <a:r>
              <a:rPr lang="en-US" b="1" dirty="0"/>
              <a:t>Enhancements to the Water Monitoring Network</a:t>
            </a:r>
          </a:p>
          <a:p>
            <a:r>
              <a:rPr lang="en-US" dirty="0"/>
              <a:t>Modernization of monitoring infrastructure at 28 existing sites will include enhanced two-way communication to enable remote operation and troubleshooting of monitoring equipment, and cellular and satellite redundancy to improve situational awareness by ensuring data are delivered during critical streamflow periods.</a:t>
            </a:r>
          </a:p>
          <a:p>
            <a:r>
              <a:rPr lang="en-US" dirty="0"/>
              <a:t>Webcams and plug-in water-quality sensor capabilities at selected sites will provide additional information during floods and droughts or events related to water</a:t>
            </a:r>
          </a:p>
          <a:p>
            <a:r>
              <a:rPr lang="en-US" dirty="0"/>
              <a:t>quality issues.</a:t>
            </a:r>
          </a:p>
          <a:p>
            <a:r>
              <a:rPr lang="en-US" b="1" dirty="0"/>
              <a:t>Monitoring to Support Fisheries and</a:t>
            </a:r>
          </a:p>
          <a:p>
            <a:r>
              <a:rPr lang="en-US" b="1" dirty="0"/>
              <a:t>Water Prediction</a:t>
            </a:r>
          </a:p>
          <a:p>
            <a:r>
              <a:rPr lang="en-US" dirty="0"/>
              <a:t>Real time temperature and specific conductance monitoring will provide timely information needed by multiple stakeholders to better track the salinity</a:t>
            </a:r>
          </a:p>
          <a:p>
            <a:r>
              <a:rPr lang="en-US" dirty="0"/>
              <a:t>front on the mainstem and track water conditions for recreational activities and fisheries management. Water temperature is a master variable influencing water</a:t>
            </a:r>
          </a:p>
          <a:p>
            <a:r>
              <a:rPr lang="en-US" dirty="0"/>
              <a:t>chemistry, aquatic metabolism, and the overall health of fisheries. Specific conductance information can be used to improve watershed models and predictions and understanding of surface water and groundwater connections. Real-time water temperature will be added at about 36 sites and specific conductance at about 10</a:t>
            </a:r>
          </a:p>
          <a:p>
            <a:r>
              <a:rPr lang="en-US" dirty="0"/>
              <a:t>sites.</a:t>
            </a:r>
          </a:p>
          <a:p>
            <a:endParaRPr lang="en-US" dirty="0"/>
          </a:p>
          <a:p>
            <a:r>
              <a:rPr lang="en-US" dirty="0"/>
              <a:t>The USGS will start the pilot of the </a:t>
            </a:r>
            <a:r>
              <a:rPr lang="en-US" dirty="0" err="1"/>
              <a:t>NextGen</a:t>
            </a:r>
            <a:r>
              <a:rPr lang="en-US" dirty="0"/>
              <a:t> water observing system in the Delaware River Basin in the late summer of 2018. </a:t>
            </a:r>
          </a:p>
        </p:txBody>
      </p:sp>
      <p:sp>
        <p:nvSpPr>
          <p:cNvPr id="4" name="Slide Number Placeholder 3"/>
          <p:cNvSpPr>
            <a:spLocks noGrp="1"/>
          </p:cNvSpPr>
          <p:nvPr>
            <p:ph type="sldNum" sz="quarter" idx="10"/>
          </p:nvPr>
        </p:nvSpPr>
        <p:spPr/>
        <p:txBody>
          <a:bodyPr/>
          <a:lstStyle/>
          <a:p>
            <a:fld id="{2A3DC5D7-A56D-354D-A3DB-C554BCA5C13A}" type="slidenum">
              <a:rPr lang="en-US" smtClean="0"/>
              <a:t>11</a:t>
            </a:fld>
            <a:endParaRPr lang="en-US"/>
          </a:p>
        </p:txBody>
      </p:sp>
    </p:spTree>
    <p:extLst>
      <p:ext uri="{BB962C8B-B14F-4D97-AF65-F5344CB8AC3E}">
        <p14:creationId xmlns:p14="http://schemas.microsoft.com/office/powerpoint/2010/main" val="108411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8" name="Slide Number Placeholder 4"/>
          <p:cNvSpPr>
            <a:spLocks noGrp="1"/>
          </p:cNvSpPr>
          <p:nvPr>
            <p:ph type="sldNum" sz="quarter" idx="4"/>
          </p:nvPr>
        </p:nvSpPr>
        <p:spPr>
          <a:xfrm>
            <a:off x="8510588" y="6444031"/>
            <a:ext cx="633412" cy="365125"/>
          </a:xfrm>
          <a:prstGeom prst="rect">
            <a:avLst/>
          </a:prstGeom>
        </p:spPr>
        <p:txBody>
          <a:bodyPr/>
          <a:lstStyle>
            <a:lvl1pPr>
              <a:defRPr sz="1200"/>
            </a:lvl1pPr>
          </a:lstStyle>
          <a:p>
            <a:fld id="{7DF1C536-496C-A34C-B892-74BB361569C2}" type="slidenum">
              <a:rPr lang="en-US" smtClean="0">
                <a:solidFill>
                  <a:srgbClr val="FFFFFF"/>
                </a:solidFill>
                <a:latin typeface="Arial"/>
                <a:cs typeface="Arial"/>
              </a:rPr>
              <a:pPr/>
              <a:t>‹#›</a:t>
            </a:fld>
            <a:endParaRPr lang="en-US" dirty="0">
              <a:solidFill>
                <a:srgbClr val="FFFFFF"/>
              </a:solidFill>
              <a:latin typeface="Arial"/>
              <a:cs typeface="Arial"/>
            </a:endParaRPr>
          </a:p>
        </p:txBody>
      </p:sp>
    </p:spTree>
    <p:extLst>
      <p:ext uri="{BB962C8B-B14F-4D97-AF65-F5344CB8AC3E}">
        <p14:creationId xmlns:p14="http://schemas.microsoft.com/office/powerpoint/2010/main" val="124891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528534" y="6462876"/>
            <a:ext cx="860589" cy="365125"/>
          </a:xfrm>
          <a:prstGeom prst="rect">
            <a:avLst/>
          </a:prstGeom>
        </p:spPr>
        <p:txBody>
          <a:bodyPr/>
          <a:lstStyle>
            <a:lvl1pPr>
              <a:defRPr sz="1200"/>
            </a:lvl1pPr>
          </a:lstStyle>
          <a:p>
            <a:endParaRPr lang="en-US" dirty="0">
              <a:solidFill>
                <a:srgbClr val="FFFFFF"/>
              </a:solidFill>
              <a:latin typeface="Arial"/>
              <a:cs typeface="Arial"/>
            </a:endParaRPr>
          </a:p>
        </p:txBody>
      </p:sp>
      <p:sp>
        <p:nvSpPr>
          <p:cNvPr id="8" name="Slide Number Placeholder 4"/>
          <p:cNvSpPr>
            <a:spLocks noGrp="1"/>
          </p:cNvSpPr>
          <p:nvPr>
            <p:ph type="sldNum" sz="quarter" idx="4"/>
          </p:nvPr>
        </p:nvSpPr>
        <p:spPr>
          <a:xfrm>
            <a:off x="8510588" y="6444031"/>
            <a:ext cx="633412" cy="365125"/>
          </a:xfrm>
          <a:prstGeom prst="rect">
            <a:avLst/>
          </a:prstGeom>
        </p:spPr>
        <p:txBody>
          <a:bodyPr/>
          <a:lstStyle>
            <a:lvl1pPr>
              <a:defRPr sz="1200"/>
            </a:lvl1pPr>
          </a:lstStyle>
          <a:p>
            <a:fld id="{7DF1C536-496C-A34C-B892-74BB361569C2}" type="slidenum">
              <a:rPr lang="en-US" smtClean="0">
                <a:solidFill>
                  <a:srgbClr val="FFFFFF"/>
                </a:solidFill>
                <a:latin typeface="Arial"/>
                <a:cs typeface="Arial"/>
              </a:rPr>
              <a:pPr/>
              <a:t>‹#›</a:t>
            </a:fld>
            <a:endParaRPr lang="en-US" dirty="0">
              <a:solidFill>
                <a:srgbClr val="FFFFFF"/>
              </a:solidFill>
              <a:latin typeface="Arial"/>
              <a:cs typeface="Arial"/>
            </a:endParaRPr>
          </a:p>
        </p:txBody>
      </p:sp>
    </p:spTree>
    <p:extLst>
      <p:ext uri="{BB962C8B-B14F-4D97-AF65-F5344CB8AC3E}">
        <p14:creationId xmlns:p14="http://schemas.microsoft.com/office/powerpoint/2010/main" val="6604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Date Placeholder 3"/>
          <p:cNvSpPr>
            <a:spLocks noGrp="1"/>
          </p:cNvSpPr>
          <p:nvPr>
            <p:ph type="dt" sz="half" idx="2"/>
          </p:nvPr>
        </p:nvSpPr>
        <p:spPr>
          <a:xfrm>
            <a:off x="7528534" y="6462876"/>
            <a:ext cx="860589" cy="365125"/>
          </a:xfrm>
          <a:prstGeom prst="rect">
            <a:avLst/>
          </a:prstGeom>
        </p:spPr>
        <p:txBody>
          <a:bodyPr/>
          <a:lstStyle>
            <a:lvl1pPr>
              <a:defRPr sz="1200"/>
            </a:lvl1pPr>
          </a:lstStyle>
          <a:p>
            <a:endParaRPr lang="en-US" dirty="0">
              <a:solidFill>
                <a:srgbClr val="FFFFFF"/>
              </a:solidFill>
              <a:latin typeface="Arial"/>
              <a:cs typeface="Arial"/>
            </a:endParaRPr>
          </a:p>
        </p:txBody>
      </p:sp>
      <p:sp>
        <p:nvSpPr>
          <p:cNvPr id="8" name="Slide Number Placeholder 4"/>
          <p:cNvSpPr>
            <a:spLocks noGrp="1"/>
          </p:cNvSpPr>
          <p:nvPr>
            <p:ph type="sldNum" sz="quarter" idx="4"/>
          </p:nvPr>
        </p:nvSpPr>
        <p:spPr>
          <a:xfrm>
            <a:off x="8510588" y="6444031"/>
            <a:ext cx="633412" cy="365125"/>
          </a:xfrm>
          <a:prstGeom prst="rect">
            <a:avLst/>
          </a:prstGeom>
        </p:spPr>
        <p:txBody>
          <a:bodyPr/>
          <a:lstStyle>
            <a:lvl1pPr>
              <a:defRPr sz="1200"/>
            </a:lvl1pPr>
          </a:lstStyle>
          <a:p>
            <a:fld id="{7DF1C536-496C-A34C-B892-74BB361569C2}" type="slidenum">
              <a:rPr lang="en-US" smtClean="0">
                <a:solidFill>
                  <a:srgbClr val="FFFFFF"/>
                </a:solidFill>
                <a:latin typeface="Arial"/>
                <a:cs typeface="Arial"/>
              </a:rPr>
              <a:pPr/>
              <a:t>‹#›</a:t>
            </a:fld>
            <a:endParaRPr lang="en-US" dirty="0">
              <a:solidFill>
                <a:srgbClr val="FFFFFF"/>
              </a:solidFill>
              <a:latin typeface="Arial"/>
              <a:cs typeface="Arial"/>
            </a:endParaRPr>
          </a:p>
        </p:txBody>
      </p:sp>
    </p:spTree>
    <p:extLst>
      <p:ext uri="{BB962C8B-B14F-4D97-AF65-F5344CB8AC3E}">
        <p14:creationId xmlns:p14="http://schemas.microsoft.com/office/powerpoint/2010/main" val="185735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 y="0"/>
            <a:ext cx="9148762" cy="1325563"/>
          </a:xfrm>
          <a:solidFill>
            <a:srgbClr val="001B3B"/>
          </a:solidFill>
        </p:spPr>
        <p:txBody>
          <a:bodyPr/>
          <a:lstStyle>
            <a:lvl1pPr algn="ct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3888" y="1699706"/>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p:cNvSpPr>
            <a:spLocks noGrp="1"/>
          </p:cNvSpPr>
          <p:nvPr>
            <p:ph type="sldNum" sz="quarter" idx="4"/>
          </p:nvPr>
        </p:nvSpPr>
        <p:spPr>
          <a:xfrm>
            <a:off x="8510588" y="6444031"/>
            <a:ext cx="633412" cy="365125"/>
          </a:xfrm>
          <a:prstGeom prst="rect">
            <a:avLst/>
          </a:prstGeom>
        </p:spPr>
        <p:txBody>
          <a:bodyPr/>
          <a:lstStyle>
            <a:lvl1pPr>
              <a:defRPr sz="1200"/>
            </a:lvl1pPr>
          </a:lstStyle>
          <a:p>
            <a:fld id="{7DF1C536-496C-A34C-B892-74BB361569C2}" type="slidenum">
              <a:rPr lang="en-US" smtClean="0">
                <a:solidFill>
                  <a:srgbClr val="FFFFFF"/>
                </a:solidFill>
                <a:latin typeface="Arial"/>
                <a:cs typeface="Arial"/>
              </a:rPr>
              <a:pPr/>
              <a:t>‹#›</a:t>
            </a:fld>
            <a:endParaRPr lang="en-US" dirty="0">
              <a:solidFill>
                <a:srgbClr val="FFFFFF"/>
              </a:solidFill>
              <a:latin typeface="Arial"/>
              <a:cs typeface="Arial"/>
            </a:endParaRPr>
          </a:p>
        </p:txBody>
      </p:sp>
    </p:spTree>
    <p:extLst>
      <p:ext uri="{BB962C8B-B14F-4D97-AF65-F5344CB8AC3E}">
        <p14:creationId xmlns:p14="http://schemas.microsoft.com/office/powerpoint/2010/main" val="93338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8" name="Slide Number Placeholder 4"/>
          <p:cNvSpPr>
            <a:spLocks noGrp="1"/>
          </p:cNvSpPr>
          <p:nvPr>
            <p:ph type="sldNum" sz="quarter" idx="4"/>
          </p:nvPr>
        </p:nvSpPr>
        <p:spPr>
          <a:xfrm>
            <a:off x="8510588" y="6444031"/>
            <a:ext cx="633412" cy="365125"/>
          </a:xfrm>
          <a:prstGeom prst="rect">
            <a:avLst/>
          </a:prstGeom>
        </p:spPr>
        <p:txBody>
          <a:bodyPr/>
          <a:lstStyle>
            <a:lvl1pPr>
              <a:defRPr sz="1200"/>
            </a:lvl1pPr>
          </a:lstStyle>
          <a:p>
            <a:fld id="{7DF1C536-496C-A34C-B892-74BB361569C2}" type="slidenum">
              <a:rPr lang="en-US" smtClean="0">
                <a:solidFill>
                  <a:srgbClr val="FFFFFF"/>
                </a:solidFill>
                <a:latin typeface="Arial"/>
                <a:cs typeface="Arial"/>
              </a:rPr>
              <a:pPr/>
              <a:t>‹#›</a:t>
            </a:fld>
            <a:endParaRPr lang="en-US" dirty="0">
              <a:solidFill>
                <a:srgbClr val="FFFFFF"/>
              </a:solidFill>
              <a:latin typeface="Arial"/>
              <a:cs typeface="Arial"/>
            </a:endParaRPr>
          </a:p>
        </p:txBody>
      </p:sp>
    </p:spTree>
    <p:extLst>
      <p:ext uri="{BB962C8B-B14F-4D97-AF65-F5344CB8AC3E}">
        <p14:creationId xmlns:p14="http://schemas.microsoft.com/office/powerpoint/2010/main" val="10476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8" name="Date Placeholder 3"/>
          <p:cNvSpPr>
            <a:spLocks noGrp="1"/>
          </p:cNvSpPr>
          <p:nvPr>
            <p:ph type="dt" sz="half" idx="12"/>
          </p:nvPr>
        </p:nvSpPr>
        <p:spPr>
          <a:xfrm>
            <a:off x="7528534" y="6462876"/>
            <a:ext cx="860589" cy="365125"/>
          </a:xfrm>
          <a:prstGeom prst="rect">
            <a:avLst/>
          </a:prstGeom>
        </p:spPr>
        <p:txBody>
          <a:bodyPr/>
          <a:lstStyle>
            <a:lvl1pPr>
              <a:defRPr sz="1200"/>
            </a:lvl1pPr>
          </a:lstStyle>
          <a:p>
            <a:endParaRPr lang="en-US" dirty="0">
              <a:solidFill>
                <a:srgbClr val="FFFFFF"/>
              </a:solidFill>
              <a:latin typeface="Arial"/>
              <a:cs typeface="Arial"/>
            </a:endParaRPr>
          </a:p>
        </p:txBody>
      </p:sp>
      <p:sp>
        <p:nvSpPr>
          <p:cNvPr id="9" name="Slide Number Placeholder 4"/>
          <p:cNvSpPr>
            <a:spLocks noGrp="1"/>
          </p:cNvSpPr>
          <p:nvPr>
            <p:ph type="sldNum" sz="quarter" idx="4"/>
          </p:nvPr>
        </p:nvSpPr>
        <p:spPr>
          <a:xfrm>
            <a:off x="8510588" y="6444031"/>
            <a:ext cx="633412" cy="365125"/>
          </a:xfrm>
          <a:prstGeom prst="rect">
            <a:avLst/>
          </a:prstGeom>
        </p:spPr>
        <p:txBody>
          <a:bodyPr/>
          <a:lstStyle>
            <a:lvl1pPr>
              <a:defRPr sz="1200"/>
            </a:lvl1pPr>
          </a:lstStyle>
          <a:p>
            <a:fld id="{7DF1C536-496C-A34C-B892-74BB361569C2}" type="slidenum">
              <a:rPr lang="en-US" smtClean="0">
                <a:solidFill>
                  <a:srgbClr val="FFFFFF"/>
                </a:solidFill>
                <a:latin typeface="Arial"/>
                <a:cs typeface="Arial"/>
              </a:rPr>
              <a:pPr/>
              <a:t>‹#›</a:t>
            </a:fld>
            <a:endParaRPr lang="en-US" dirty="0">
              <a:solidFill>
                <a:srgbClr val="FFFFFF"/>
              </a:solidFill>
              <a:latin typeface="Arial"/>
              <a:cs typeface="Arial"/>
            </a:endParaRPr>
          </a:p>
        </p:txBody>
      </p:sp>
    </p:spTree>
    <p:extLst>
      <p:ext uri="{BB962C8B-B14F-4D97-AF65-F5344CB8AC3E}">
        <p14:creationId xmlns:p14="http://schemas.microsoft.com/office/powerpoint/2010/main" val="198081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10" name="Date Placeholder 3"/>
          <p:cNvSpPr>
            <a:spLocks noGrp="1"/>
          </p:cNvSpPr>
          <p:nvPr>
            <p:ph type="dt" sz="half" idx="12"/>
          </p:nvPr>
        </p:nvSpPr>
        <p:spPr>
          <a:xfrm>
            <a:off x="7528534" y="6462876"/>
            <a:ext cx="860589" cy="365125"/>
          </a:xfrm>
          <a:prstGeom prst="rect">
            <a:avLst/>
          </a:prstGeom>
        </p:spPr>
        <p:txBody>
          <a:bodyPr/>
          <a:lstStyle>
            <a:lvl1pPr>
              <a:defRPr sz="1200"/>
            </a:lvl1pPr>
          </a:lstStyle>
          <a:p>
            <a:endParaRPr lang="en-US" dirty="0">
              <a:solidFill>
                <a:srgbClr val="FFFFFF"/>
              </a:solidFill>
              <a:latin typeface="Arial"/>
              <a:cs typeface="Arial"/>
            </a:endParaRPr>
          </a:p>
        </p:txBody>
      </p:sp>
      <p:sp>
        <p:nvSpPr>
          <p:cNvPr id="11" name="Slide Number Placeholder 4"/>
          <p:cNvSpPr>
            <a:spLocks noGrp="1"/>
          </p:cNvSpPr>
          <p:nvPr>
            <p:ph type="sldNum" sz="quarter" idx="13"/>
          </p:nvPr>
        </p:nvSpPr>
        <p:spPr>
          <a:xfrm>
            <a:off x="8510588" y="6444031"/>
            <a:ext cx="633412" cy="365125"/>
          </a:xfrm>
          <a:prstGeom prst="rect">
            <a:avLst/>
          </a:prstGeom>
        </p:spPr>
        <p:txBody>
          <a:bodyPr/>
          <a:lstStyle>
            <a:lvl1pPr>
              <a:defRPr sz="1200"/>
            </a:lvl1pPr>
          </a:lstStyle>
          <a:p>
            <a:fld id="{7DF1C536-496C-A34C-B892-74BB361569C2}" type="slidenum">
              <a:rPr lang="en-US" smtClean="0">
                <a:solidFill>
                  <a:srgbClr val="FFFFFF"/>
                </a:solidFill>
                <a:latin typeface="Arial"/>
                <a:cs typeface="Arial"/>
              </a:rPr>
              <a:pPr/>
              <a:t>‹#›</a:t>
            </a:fld>
            <a:endParaRPr lang="en-US" dirty="0">
              <a:solidFill>
                <a:srgbClr val="FFFFFF"/>
              </a:solidFill>
              <a:latin typeface="Arial"/>
              <a:cs typeface="Arial"/>
            </a:endParaRPr>
          </a:p>
        </p:txBody>
      </p:sp>
    </p:spTree>
    <p:extLst>
      <p:ext uri="{BB962C8B-B14F-4D97-AF65-F5344CB8AC3E}">
        <p14:creationId xmlns:p14="http://schemas.microsoft.com/office/powerpoint/2010/main" val="13381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Date Placeholder 3"/>
          <p:cNvSpPr>
            <a:spLocks noGrp="1"/>
          </p:cNvSpPr>
          <p:nvPr>
            <p:ph type="dt" sz="half" idx="2"/>
          </p:nvPr>
        </p:nvSpPr>
        <p:spPr>
          <a:xfrm>
            <a:off x="7528534" y="6462876"/>
            <a:ext cx="860589" cy="365125"/>
          </a:xfrm>
          <a:prstGeom prst="rect">
            <a:avLst/>
          </a:prstGeom>
        </p:spPr>
        <p:txBody>
          <a:bodyPr/>
          <a:lstStyle>
            <a:lvl1pPr>
              <a:defRPr sz="1200"/>
            </a:lvl1pPr>
          </a:lstStyle>
          <a:p>
            <a:endParaRPr lang="en-US" dirty="0">
              <a:solidFill>
                <a:srgbClr val="FFFFFF"/>
              </a:solidFill>
              <a:latin typeface="Arial"/>
              <a:cs typeface="Arial"/>
            </a:endParaRPr>
          </a:p>
        </p:txBody>
      </p:sp>
      <p:sp>
        <p:nvSpPr>
          <p:cNvPr id="7" name="Slide Number Placeholder 4"/>
          <p:cNvSpPr>
            <a:spLocks noGrp="1"/>
          </p:cNvSpPr>
          <p:nvPr>
            <p:ph type="sldNum" sz="quarter" idx="4"/>
          </p:nvPr>
        </p:nvSpPr>
        <p:spPr>
          <a:xfrm>
            <a:off x="8510588" y="6444031"/>
            <a:ext cx="633412" cy="365125"/>
          </a:xfrm>
          <a:prstGeom prst="rect">
            <a:avLst/>
          </a:prstGeom>
        </p:spPr>
        <p:txBody>
          <a:bodyPr/>
          <a:lstStyle>
            <a:lvl1pPr>
              <a:defRPr sz="1200"/>
            </a:lvl1pPr>
          </a:lstStyle>
          <a:p>
            <a:fld id="{7DF1C536-496C-A34C-B892-74BB361569C2}" type="slidenum">
              <a:rPr lang="en-US" smtClean="0">
                <a:solidFill>
                  <a:srgbClr val="FFFFFF"/>
                </a:solidFill>
                <a:latin typeface="Arial"/>
                <a:cs typeface="Arial"/>
              </a:rPr>
              <a:pPr/>
              <a:t>‹#›</a:t>
            </a:fld>
            <a:endParaRPr lang="en-US" dirty="0">
              <a:solidFill>
                <a:srgbClr val="FFFFFF"/>
              </a:solidFill>
              <a:latin typeface="Arial"/>
              <a:cs typeface="Arial"/>
            </a:endParaRPr>
          </a:p>
        </p:txBody>
      </p:sp>
    </p:spTree>
    <p:extLst>
      <p:ext uri="{BB962C8B-B14F-4D97-AF65-F5344CB8AC3E}">
        <p14:creationId xmlns:p14="http://schemas.microsoft.com/office/powerpoint/2010/main" val="200591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Date Placeholder 3"/>
          <p:cNvSpPr>
            <a:spLocks noGrp="1"/>
          </p:cNvSpPr>
          <p:nvPr>
            <p:ph type="dt" sz="half" idx="2"/>
          </p:nvPr>
        </p:nvSpPr>
        <p:spPr>
          <a:xfrm>
            <a:off x="7528534" y="6462876"/>
            <a:ext cx="860589" cy="365125"/>
          </a:xfrm>
          <a:prstGeom prst="rect">
            <a:avLst/>
          </a:prstGeom>
        </p:spPr>
        <p:txBody>
          <a:bodyPr/>
          <a:lstStyle>
            <a:lvl1pPr>
              <a:defRPr sz="1200"/>
            </a:lvl1pPr>
          </a:lstStyle>
          <a:p>
            <a:endParaRPr lang="en-US" dirty="0">
              <a:solidFill>
                <a:srgbClr val="FFFFFF"/>
              </a:solidFill>
              <a:latin typeface="Arial"/>
              <a:cs typeface="Arial"/>
            </a:endParaRPr>
          </a:p>
        </p:txBody>
      </p:sp>
      <p:sp>
        <p:nvSpPr>
          <p:cNvPr id="6" name="Slide Number Placeholder 4"/>
          <p:cNvSpPr>
            <a:spLocks noGrp="1"/>
          </p:cNvSpPr>
          <p:nvPr>
            <p:ph type="sldNum" sz="quarter" idx="4"/>
          </p:nvPr>
        </p:nvSpPr>
        <p:spPr>
          <a:xfrm>
            <a:off x="8510588" y="6444031"/>
            <a:ext cx="633412" cy="365125"/>
          </a:xfrm>
          <a:prstGeom prst="rect">
            <a:avLst/>
          </a:prstGeom>
        </p:spPr>
        <p:txBody>
          <a:bodyPr/>
          <a:lstStyle>
            <a:lvl1pPr>
              <a:defRPr sz="1200"/>
            </a:lvl1pPr>
          </a:lstStyle>
          <a:p>
            <a:fld id="{7DF1C536-496C-A34C-B892-74BB361569C2}" type="slidenum">
              <a:rPr lang="en-US" smtClean="0">
                <a:solidFill>
                  <a:srgbClr val="FFFFFF"/>
                </a:solidFill>
                <a:latin typeface="Arial"/>
                <a:cs typeface="Arial"/>
              </a:rPr>
              <a:pPr/>
              <a:t>‹#›</a:t>
            </a:fld>
            <a:endParaRPr lang="en-US" dirty="0">
              <a:solidFill>
                <a:srgbClr val="FFFFFF"/>
              </a:solidFill>
              <a:latin typeface="Arial"/>
              <a:cs typeface="Arial"/>
            </a:endParaRPr>
          </a:p>
        </p:txBody>
      </p:sp>
    </p:spTree>
    <p:extLst>
      <p:ext uri="{BB962C8B-B14F-4D97-AF65-F5344CB8AC3E}">
        <p14:creationId xmlns:p14="http://schemas.microsoft.com/office/powerpoint/2010/main" val="6472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8" name="Date Placeholder 3"/>
          <p:cNvSpPr>
            <a:spLocks noGrp="1"/>
          </p:cNvSpPr>
          <p:nvPr>
            <p:ph type="dt" sz="half" idx="12"/>
          </p:nvPr>
        </p:nvSpPr>
        <p:spPr>
          <a:xfrm>
            <a:off x="7528534" y="6462876"/>
            <a:ext cx="860589" cy="365125"/>
          </a:xfrm>
          <a:prstGeom prst="rect">
            <a:avLst/>
          </a:prstGeom>
        </p:spPr>
        <p:txBody>
          <a:bodyPr/>
          <a:lstStyle>
            <a:lvl1pPr>
              <a:defRPr sz="1200"/>
            </a:lvl1pPr>
          </a:lstStyle>
          <a:p>
            <a:endParaRPr lang="en-US" dirty="0">
              <a:solidFill>
                <a:srgbClr val="FFFFFF"/>
              </a:solidFill>
              <a:latin typeface="Arial"/>
              <a:cs typeface="Arial"/>
            </a:endParaRPr>
          </a:p>
        </p:txBody>
      </p:sp>
      <p:sp>
        <p:nvSpPr>
          <p:cNvPr id="9" name="Slide Number Placeholder 4"/>
          <p:cNvSpPr>
            <a:spLocks noGrp="1"/>
          </p:cNvSpPr>
          <p:nvPr>
            <p:ph type="sldNum" sz="quarter" idx="4"/>
          </p:nvPr>
        </p:nvSpPr>
        <p:spPr>
          <a:xfrm>
            <a:off x="8510588" y="6444031"/>
            <a:ext cx="633412" cy="365125"/>
          </a:xfrm>
          <a:prstGeom prst="rect">
            <a:avLst/>
          </a:prstGeom>
        </p:spPr>
        <p:txBody>
          <a:bodyPr/>
          <a:lstStyle>
            <a:lvl1pPr>
              <a:defRPr sz="1200"/>
            </a:lvl1pPr>
          </a:lstStyle>
          <a:p>
            <a:fld id="{7DF1C536-496C-A34C-B892-74BB361569C2}" type="slidenum">
              <a:rPr lang="en-US" smtClean="0">
                <a:solidFill>
                  <a:srgbClr val="FFFFFF"/>
                </a:solidFill>
                <a:latin typeface="Arial"/>
                <a:cs typeface="Arial"/>
              </a:rPr>
              <a:pPr/>
              <a:t>‹#›</a:t>
            </a:fld>
            <a:endParaRPr lang="en-US" dirty="0">
              <a:solidFill>
                <a:srgbClr val="FFFFFF"/>
              </a:solidFill>
              <a:latin typeface="Arial"/>
              <a:cs typeface="Arial"/>
            </a:endParaRPr>
          </a:p>
        </p:txBody>
      </p:sp>
    </p:spTree>
    <p:extLst>
      <p:ext uri="{BB962C8B-B14F-4D97-AF65-F5344CB8AC3E}">
        <p14:creationId xmlns:p14="http://schemas.microsoft.com/office/powerpoint/2010/main" val="117502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54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393424"/>
            <a:ext cx="9144000" cy="464576"/>
          </a:xfrm>
          <a:prstGeom prst="rect">
            <a:avLst/>
          </a:prstGeom>
          <a:solidFill>
            <a:srgbClr val="001B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rgbClr val="FF0000"/>
              </a:solidFill>
              <a:latin typeface="Arial"/>
              <a:cs typeface="Arial"/>
            </a:endParaRPr>
          </a:p>
        </p:txBody>
      </p:sp>
      <p:sp>
        <p:nvSpPr>
          <p:cNvPr id="9" name="Slide Number Placeholder 4"/>
          <p:cNvSpPr>
            <a:spLocks noGrp="1"/>
          </p:cNvSpPr>
          <p:nvPr>
            <p:ph type="sldNum" sz="quarter" idx="4"/>
          </p:nvPr>
        </p:nvSpPr>
        <p:spPr>
          <a:xfrm>
            <a:off x="8510588" y="6444031"/>
            <a:ext cx="633412" cy="365125"/>
          </a:xfrm>
          <a:prstGeom prst="rect">
            <a:avLst/>
          </a:prstGeom>
        </p:spPr>
        <p:txBody>
          <a:bodyPr/>
          <a:lstStyle>
            <a:lvl1pPr>
              <a:defRPr sz="1200"/>
            </a:lvl1pPr>
          </a:lstStyle>
          <a:p>
            <a:fld id="{7DF1C536-496C-A34C-B892-74BB361569C2}" type="slidenum">
              <a:rPr lang="en-US" smtClean="0">
                <a:solidFill>
                  <a:srgbClr val="FFFFFF"/>
                </a:solidFill>
                <a:latin typeface="Arial"/>
                <a:cs typeface="Arial"/>
              </a:rPr>
              <a:pPr/>
              <a:t>‹#›</a:t>
            </a:fld>
            <a:endParaRPr lang="en-US" dirty="0">
              <a:solidFill>
                <a:srgbClr val="FFFFFF"/>
              </a:solidFill>
              <a:latin typeface="Arial"/>
              <a:cs typeface="Arial"/>
            </a:endParaRPr>
          </a:p>
        </p:txBody>
      </p:sp>
      <p:pic>
        <p:nvPicPr>
          <p:cNvPr id="10" name="Picture 9"/>
          <p:cNvPicPr>
            <a:picLocks noChangeAspect="1"/>
          </p:cNvPicPr>
          <p:nvPr userDrawn="1"/>
        </p:nvPicPr>
        <p:blipFill rotWithShape="1">
          <a:blip r:embed="rId13" cstate="hqprint">
            <a:biLevel thresh="25000"/>
            <a:extLst>
              <a:ext uri="{28A0092B-C50C-407E-A947-70E740481C1C}">
                <a14:useLocalDpi xmlns:a14="http://schemas.microsoft.com/office/drawing/2010/main"/>
              </a:ext>
            </a:extLst>
          </a:blip>
          <a:srcRect/>
          <a:stretch/>
        </p:blipFill>
        <p:spPr>
          <a:xfrm>
            <a:off x="0" y="6401062"/>
            <a:ext cx="1477955" cy="428792"/>
          </a:xfrm>
          <a:prstGeom prst="rect">
            <a:avLst/>
          </a:prstGeom>
        </p:spPr>
      </p:pic>
      <p:sp>
        <p:nvSpPr>
          <p:cNvPr id="11" name="Title 1"/>
          <p:cNvSpPr txBox="1">
            <a:spLocks/>
          </p:cNvSpPr>
          <p:nvPr userDrawn="1"/>
        </p:nvSpPr>
        <p:spPr>
          <a:xfrm>
            <a:off x="-4762" y="0"/>
            <a:ext cx="9148762" cy="1325563"/>
          </a:xfrm>
          <a:prstGeom prst="rect">
            <a:avLst/>
          </a:prstGeom>
          <a:solidFill>
            <a:srgbClr val="001B3B"/>
          </a:solidFill>
        </p:spPr>
        <p:txBody>
          <a:bodyPr/>
          <a:lstStyle>
            <a:lvl1pPr algn="ctr" defTabSz="914400" rtl="0" eaLnBrk="1" latinLnBrk="0" hangingPunct="1">
              <a:lnSpc>
                <a:spcPct val="90000"/>
              </a:lnSpc>
              <a:spcBef>
                <a:spcPct val="0"/>
              </a:spcBef>
              <a:buNone/>
              <a:defRPr sz="4400" b="1" kern="1200">
                <a:solidFill>
                  <a:schemeClr val="bg1"/>
                </a:solidFill>
                <a:latin typeface="Arial"/>
                <a:ea typeface="+mj-ea"/>
                <a:cs typeface="Arial"/>
              </a:defRPr>
            </a:lvl1pPr>
          </a:lstStyle>
          <a:p>
            <a:endParaRPr lang="en-US" dirty="0"/>
          </a:p>
          <a:p>
            <a:endParaRPr lang="en-US" dirty="0"/>
          </a:p>
        </p:txBody>
      </p:sp>
    </p:spTree>
    <p:extLst>
      <p:ext uri="{BB962C8B-B14F-4D97-AF65-F5344CB8AC3E}">
        <p14:creationId xmlns:p14="http://schemas.microsoft.com/office/powerpoint/2010/main" val="1678119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Arial"/>
          <a:ea typeface="+mj-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streamstats.usgs.gov/ss/" TargetMode="External"/><Relationship Id="rId3" Type="http://schemas.openxmlformats.org/officeDocument/2006/relationships/hyperlink" Target="mailto:mdwoodsi@usgs.gov" TargetMode="External"/><Relationship Id="rId7" Type="http://schemas.openxmlformats.org/officeDocument/2006/relationships/hyperlink" Target="https://m.waterdata.usgs.gov/" TargetMode="External"/><Relationship Id="rId2" Type="http://schemas.openxmlformats.org/officeDocument/2006/relationships/hyperlink" Target="mailto:cwagner@usgs.gov" TargetMode="External"/><Relationship Id="rId1" Type="http://schemas.openxmlformats.org/officeDocument/2006/relationships/slideLayout" Target="../slideLayouts/slideLayout2.xml"/><Relationship Id="rId6" Type="http://schemas.openxmlformats.org/officeDocument/2006/relationships/hyperlink" Target="https://water.usgs.gov/wateralert/parameters/" TargetMode="External"/><Relationship Id="rId5" Type="http://schemas.openxmlformats.org/officeDocument/2006/relationships/hyperlink" Target="https://groundwaterwatch.usgs.gov/" TargetMode="External"/><Relationship Id="rId10" Type="http://schemas.openxmlformats.org/officeDocument/2006/relationships/hyperlink" Target="https://fim.wim.usgs.gov/fim/" TargetMode="External"/><Relationship Id="rId4" Type="http://schemas.openxmlformats.org/officeDocument/2006/relationships/hyperlink" Target="https://waterwatch.usgs.gov/" TargetMode="External"/><Relationship Id="rId9" Type="http://schemas.openxmlformats.org/officeDocument/2006/relationships/hyperlink" Target="https://stn.wim.usgs.gov/fe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1B3B"/>
          </a:solidFill>
          <a:ln>
            <a:solidFill>
              <a:srgbClr val="001B3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6970" y="250461"/>
            <a:ext cx="8562730" cy="2959443"/>
          </a:xfrm>
        </p:spPr>
        <p:txBody>
          <a:bodyPr vert="horz" lIns="91440" tIns="45720" rIns="91440" bIns="45720" rtlCol="0" anchor="ctr">
            <a:normAutofit/>
          </a:bodyPr>
          <a:lstStyle/>
          <a:p>
            <a:pPr algn="l">
              <a:lnSpc>
                <a:spcPct val="100000"/>
              </a:lnSpc>
              <a:spcAft>
                <a:spcPts val="1200"/>
              </a:spcAft>
            </a:pPr>
            <a:r>
              <a:rPr lang="en-US" sz="4000" b="1" dirty="0">
                <a:solidFill>
                  <a:srgbClr val="FFFFFF"/>
                </a:solidFill>
              </a:rPr>
              <a:t>Next Generation Water Observing System (NGWOS)</a:t>
            </a:r>
            <a:endParaRPr lang="en-US" sz="4000" i="1" dirty="0">
              <a:solidFill>
                <a:srgbClr val="FFFFFF"/>
              </a:solidFill>
            </a:endParaRPr>
          </a:p>
        </p:txBody>
      </p:sp>
      <p:pic>
        <p:nvPicPr>
          <p:cNvPr id="6" name="Picture 5"/>
          <p:cNvPicPr>
            <a:picLocks noChangeAspect="1"/>
          </p:cNvPicPr>
          <p:nvPr/>
        </p:nvPicPr>
        <p:blipFill>
          <a:blip r:embed="rId3" cstate="hqprint">
            <a:biLevel thresh="25000"/>
            <a:extLst>
              <a:ext uri="{28A0092B-C50C-407E-A947-70E740481C1C}">
                <a14:useLocalDpi xmlns:a14="http://schemas.microsoft.com/office/drawing/2010/main"/>
              </a:ext>
            </a:extLst>
          </a:blip>
          <a:stretch>
            <a:fillRect/>
          </a:stretch>
        </p:blipFill>
        <p:spPr>
          <a:xfrm>
            <a:off x="35169" y="59069"/>
            <a:ext cx="2215659" cy="886264"/>
          </a:xfrm>
          <a:prstGeom prst="rect">
            <a:avLst/>
          </a:prstGeom>
        </p:spPr>
      </p:pic>
      <p:sp>
        <p:nvSpPr>
          <p:cNvPr id="12" name="Title 1"/>
          <p:cNvSpPr txBox="1">
            <a:spLocks/>
          </p:cNvSpPr>
          <p:nvPr/>
        </p:nvSpPr>
        <p:spPr>
          <a:xfrm>
            <a:off x="466970" y="2938429"/>
            <a:ext cx="8115170" cy="98114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Arial"/>
                <a:ea typeface="+mj-ea"/>
                <a:cs typeface="Arial"/>
              </a:defRPr>
            </a:lvl1pPr>
          </a:lstStyle>
          <a:p>
            <a:pPr algn="l">
              <a:lnSpc>
                <a:spcPct val="100000"/>
              </a:lnSpc>
              <a:spcAft>
                <a:spcPts val="600"/>
              </a:spcAft>
            </a:pPr>
            <a:br>
              <a:rPr lang="en-US" sz="2000" b="1" dirty="0">
                <a:solidFill>
                  <a:srgbClr val="FFFFFF"/>
                </a:solidFill>
              </a:rPr>
            </a:br>
            <a:r>
              <a:rPr lang="en-US" sz="2400" b="1" dirty="0">
                <a:solidFill>
                  <a:srgbClr val="FFFFFF"/>
                </a:solidFill>
              </a:rPr>
              <a:t>Chad Wagner, Program Coordinator</a:t>
            </a:r>
          </a:p>
          <a:p>
            <a:pPr algn="l">
              <a:lnSpc>
                <a:spcPct val="100000"/>
              </a:lnSpc>
              <a:spcAft>
                <a:spcPts val="600"/>
              </a:spcAft>
            </a:pPr>
            <a:r>
              <a:rPr lang="en-US" sz="2400" b="1" dirty="0">
                <a:solidFill>
                  <a:srgbClr val="FFFFFF"/>
                </a:solidFill>
              </a:rPr>
              <a:t>Groundwater and Streamflow Information Program</a:t>
            </a:r>
          </a:p>
          <a:p>
            <a:pPr algn="l">
              <a:lnSpc>
                <a:spcPct val="100000"/>
              </a:lnSpc>
              <a:spcAft>
                <a:spcPts val="600"/>
              </a:spcAft>
            </a:pPr>
            <a:endParaRPr lang="en-US" sz="2000" b="1" i="1" dirty="0">
              <a:solidFill>
                <a:srgbClr val="FFFFFF"/>
              </a:solidFill>
            </a:endParaRPr>
          </a:p>
          <a:p>
            <a:pPr algn="l">
              <a:lnSpc>
                <a:spcPct val="100000"/>
              </a:lnSpc>
              <a:spcAft>
                <a:spcPts val="600"/>
              </a:spcAft>
            </a:pPr>
            <a:endParaRPr lang="en-US" sz="2000" i="1" dirty="0">
              <a:solidFill>
                <a:srgbClr val="FFFFFF"/>
              </a:solidFill>
            </a:endParaRPr>
          </a:p>
          <a:p>
            <a:pPr algn="l">
              <a:lnSpc>
                <a:spcPct val="100000"/>
              </a:lnSpc>
              <a:spcAft>
                <a:spcPts val="600"/>
              </a:spcAft>
            </a:pPr>
            <a:r>
              <a:rPr lang="en-US" sz="2000" i="1" dirty="0">
                <a:solidFill>
                  <a:srgbClr val="FFFFFF"/>
                </a:solidFill>
              </a:rPr>
              <a:t>Interstate Council on Water Policy Annual Meeting</a:t>
            </a:r>
          </a:p>
          <a:p>
            <a:pPr algn="l">
              <a:lnSpc>
                <a:spcPct val="100000"/>
              </a:lnSpc>
              <a:spcAft>
                <a:spcPts val="600"/>
              </a:spcAft>
            </a:pPr>
            <a:r>
              <a:rPr lang="en-US" sz="2000" i="1" dirty="0">
                <a:solidFill>
                  <a:srgbClr val="FFFFFF"/>
                </a:solidFill>
              </a:rPr>
              <a:t>October, 2018</a:t>
            </a:r>
          </a:p>
          <a:p>
            <a:pPr algn="l">
              <a:lnSpc>
                <a:spcPct val="100000"/>
              </a:lnSpc>
              <a:spcAft>
                <a:spcPts val="600"/>
              </a:spcAft>
            </a:pPr>
            <a:endParaRPr lang="en-US" sz="1800" i="1" dirty="0">
              <a:solidFill>
                <a:srgbClr val="FFFFFF"/>
              </a:solidFill>
            </a:endParaRPr>
          </a:p>
          <a:p>
            <a:pPr algn="l">
              <a:lnSpc>
                <a:spcPct val="100000"/>
              </a:lnSpc>
              <a:spcAft>
                <a:spcPts val="600"/>
              </a:spcAft>
            </a:pPr>
            <a:endParaRPr lang="en-US" sz="1800" i="1" dirty="0">
              <a:solidFill>
                <a:srgbClr val="FFFFFF"/>
              </a:solidFill>
            </a:endParaRPr>
          </a:p>
        </p:txBody>
      </p:sp>
    </p:spTree>
    <p:extLst>
      <p:ext uri="{BB962C8B-B14F-4D97-AF65-F5344CB8AC3E}">
        <p14:creationId xmlns:p14="http://schemas.microsoft.com/office/powerpoint/2010/main" val="213315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DF1C536-496C-A34C-B892-74BB361569C2}" type="slidenum">
              <a:rPr lang="en-US" smtClean="0">
                <a:solidFill>
                  <a:srgbClr val="FFFFFF"/>
                </a:solidFill>
                <a:latin typeface="Arial"/>
                <a:cs typeface="Arial"/>
              </a:rPr>
              <a:pPr/>
              <a:t>10</a:t>
            </a:fld>
            <a:endParaRPr lang="en-US" dirty="0">
              <a:solidFill>
                <a:srgbClr val="FFFFFF"/>
              </a:solidFill>
              <a:latin typeface="Arial"/>
              <a:cs typeface="Arial"/>
            </a:endParaRPr>
          </a:p>
        </p:txBody>
      </p:sp>
      <p:sp>
        <p:nvSpPr>
          <p:cNvPr id="2" name="Title 1"/>
          <p:cNvSpPr>
            <a:spLocks noGrp="1"/>
          </p:cNvSpPr>
          <p:nvPr>
            <p:ph type="title"/>
          </p:nvPr>
        </p:nvSpPr>
        <p:spPr/>
        <p:txBody>
          <a:bodyPr/>
          <a:lstStyle/>
          <a:p>
            <a:endParaRPr lang="en-US"/>
          </a:p>
        </p:txBody>
      </p:sp>
      <p:sp>
        <p:nvSpPr>
          <p:cNvPr id="9" name="Title 5"/>
          <p:cNvSpPr txBox="1">
            <a:spLocks/>
          </p:cNvSpPr>
          <p:nvPr/>
        </p:nvSpPr>
        <p:spPr>
          <a:xfrm>
            <a:off x="-4762" y="-2240"/>
            <a:ext cx="9148762" cy="1320799"/>
          </a:xfrm>
          <a:prstGeom prst="rect">
            <a:avLst/>
          </a:prstGeom>
          <a:solidFill>
            <a:srgbClr val="001B3B"/>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bg1"/>
                </a:solidFill>
                <a:latin typeface="Arial"/>
                <a:ea typeface="+mj-ea"/>
                <a:cs typeface="Arial"/>
              </a:defRPr>
            </a:lvl1pPr>
          </a:lstStyle>
          <a:p>
            <a:pPr>
              <a:lnSpc>
                <a:spcPct val="100000"/>
              </a:lnSpc>
            </a:pPr>
            <a:r>
              <a:rPr lang="en-US" sz="3500" dirty="0"/>
              <a:t>NGWOS in the Delaware River Basin</a:t>
            </a:r>
          </a:p>
        </p:txBody>
      </p:sp>
      <p:pic>
        <p:nvPicPr>
          <p:cNvPr id="13" name="Picture 12">
            <a:extLst>
              <a:ext uri="{FF2B5EF4-FFF2-40B4-BE49-F238E27FC236}">
                <a16:creationId xmlns:a16="http://schemas.microsoft.com/office/drawing/2014/main" id="{BED5FFB3-75BF-1A4D-A356-20562E2E233A}"/>
              </a:ext>
            </a:extLst>
          </p:cNvPr>
          <p:cNvPicPr>
            <a:picLocks noChangeAspect="1"/>
          </p:cNvPicPr>
          <p:nvPr/>
        </p:nvPicPr>
        <p:blipFill>
          <a:blip r:embed="rId3">
            <a:alphaModFix amt="39000"/>
          </a:blip>
          <a:stretch>
            <a:fillRect/>
          </a:stretch>
        </p:blipFill>
        <p:spPr>
          <a:xfrm>
            <a:off x="-1" y="2001079"/>
            <a:ext cx="9210767" cy="4403196"/>
          </a:xfrm>
          <a:prstGeom prst="rect">
            <a:avLst/>
          </a:prstGeom>
        </p:spPr>
      </p:pic>
      <p:sp>
        <p:nvSpPr>
          <p:cNvPr id="8" name="Content Placeholder 2">
            <a:extLst>
              <a:ext uri="{FF2B5EF4-FFF2-40B4-BE49-F238E27FC236}">
                <a16:creationId xmlns:a16="http://schemas.microsoft.com/office/drawing/2014/main" id="{558D3F7A-44B6-8A41-A98B-81B33966D284}"/>
              </a:ext>
            </a:extLst>
          </p:cNvPr>
          <p:cNvSpPr>
            <a:spLocks noGrp="1"/>
          </p:cNvSpPr>
          <p:nvPr>
            <p:ph idx="1"/>
          </p:nvPr>
        </p:nvSpPr>
        <p:spPr>
          <a:xfrm>
            <a:off x="170006" y="1365319"/>
            <a:ext cx="8973994" cy="5172548"/>
          </a:xfrm>
        </p:spPr>
        <p:txBody>
          <a:bodyPr>
            <a:noAutofit/>
          </a:bodyPr>
          <a:lstStyle/>
          <a:p>
            <a:pPr marL="0" indent="0">
              <a:lnSpc>
                <a:spcPct val="120000"/>
              </a:lnSpc>
              <a:spcBef>
                <a:spcPts val="0"/>
              </a:spcBef>
              <a:spcAft>
                <a:spcPts val="600"/>
              </a:spcAft>
              <a:buNone/>
            </a:pPr>
            <a:r>
              <a:rPr lang="en-US" sz="2400" b="1" dirty="0">
                <a:latin typeface="Arial" charset="0"/>
                <a:ea typeface="Arial" charset="0"/>
                <a:cs typeface="Arial" charset="0"/>
              </a:rPr>
              <a:t>An opportunity to demonstrate an integrated water observing system to support innovative modern water prediction and decision support systems in a nationally important, complex interstate river system. </a:t>
            </a:r>
          </a:p>
          <a:p>
            <a:pPr marL="230187" indent="0">
              <a:lnSpc>
                <a:spcPct val="100000"/>
              </a:lnSpc>
              <a:spcBef>
                <a:spcPts val="0"/>
              </a:spcBef>
              <a:spcAft>
                <a:spcPts val="1200"/>
              </a:spcAft>
              <a:buNone/>
            </a:pPr>
            <a:endParaRPr lang="en-US" sz="800" dirty="0">
              <a:latin typeface="Arial" charset="0"/>
              <a:ea typeface="Arial" charset="0"/>
              <a:cs typeface="Arial" charset="0"/>
            </a:endParaRPr>
          </a:p>
          <a:p>
            <a:pPr marL="230187" indent="0">
              <a:lnSpc>
                <a:spcPct val="100000"/>
              </a:lnSpc>
              <a:spcBef>
                <a:spcPts val="0"/>
              </a:spcBef>
              <a:spcAft>
                <a:spcPts val="1200"/>
              </a:spcAft>
              <a:buNone/>
            </a:pPr>
            <a:r>
              <a:rPr lang="en-US" sz="2200" i="1" dirty="0">
                <a:effectLst>
                  <a:outerShdw blurRad="38100" dist="38100" dir="2700000" algn="tl">
                    <a:srgbClr val="000000">
                      <a:alpha val="43137"/>
                    </a:srgbClr>
                  </a:outerShdw>
                </a:effectLst>
                <a:latin typeface="Arial" charset="0"/>
                <a:ea typeface="Arial" charset="0"/>
                <a:cs typeface="Arial" charset="0"/>
              </a:rPr>
              <a:t>The Delaware River Basin:</a:t>
            </a:r>
          </a:p>
          <a:p>
            <a:pPr marL="460375" indent="-230188">
              <a:lnSpc>
                <a:spcPct val="100000"/>
              </a:lnSpc>
              <a:spcBef>
                <a:spcPts val="0"/>
              </a:spcBef>
              <a:spcAft>
                <a:spcPts val="1200"/>
              </a:spcAft>
              <a:buFont typeface="Arial" charset="0"/>
              <a:buChar char="•"/>
            </a:pPr>
            <a:r>
              <a:rPr lang="en-US" sz="2200" dirty="0">
                <a:latin typeface="Arial" charset="0"/>
                <a:ea typeface="Arial" charset="0"/>
                <a:cs typeface="Arial" charset="0"/>
              </a:rPr>
              <a:t>Ecologically diverse and critical to the regional and national economy;</a:t>
            </a:r>
          </a:p>
          <a:p>
            <a:pPr marL="460375" indent="-230188">
              <a:lnSpc>
                <a:spcPct val="100000"/>
              </a:lnSpc>
              <a:spcBef>
                <a:spcPts val="0"/>
              </a:spcBef>
              <a:spcAft>
                <a:spcPts val="1200"/>
              </a:spcAft>
              <a:buFont typeface="Arial" charset="0"/>
              <a:buChar char="•"/>
            </a:pPr>
            <a:r>
              <a:rPr lang="en-US" sz="2200" dirty="0">
                <a:latin typeface="Arial" charset="0"/>
                <a:ea typeface="Arial" charset="0"/>
                <a:cs typeface="Arial" charset="0"/>
              </a:rPr>
              <a:t>Provides drinking water to over 15 million people;</a:t>
            </a:r>
          </a:p>
          <a:p>
            <a:pPr marL="460375" indent="-230188">
              <a:lnSpc>
                <a:spcPct val="100000"/>
              </a:lnSpc>
              <a:spcBef>
                <a:spcPts val="0"/>
              </a:spcBef>
              <a:spcAft>
                <a:spcPts val="1200"/>
              </a:spcAft>
              <a:buFont typeface="Arial" charset="0"/>
              <a:buChar char="•"/>
            </a:pPr>
            <a:r>
              <a:rPr lang="en-US" sz="2200" dirty="0">
                <a:latin typeface="Arial" charset="0"/>
                <a:ea typeface="Arial" charset="0"/>
                <a:cs typeface="Arial" charset="0"/>
              </a:rPr>
              <a:t>Long history of innovative, regional solutions to insure the long-term sustainability of this treasured resource. </a:t>
            </a:r>
          </a:p>
        </p:txBody>
      </p:sp>
    </p:spTree>
    <p:extLst>
      <p:ext uri="{BB962C8B-B14F-4D97-AF65-F5344CB8AC3E}">
        <p14:creationId xmlns:p14="http://schemas.microsoft.com/office/powerpoint/2010/main" val="51169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5BF1D4-F2DB-3745-94D3-CF14C6AB0341}"/>
              </a:ext>
            </a:extLst>
          </p:cNvPr>
          <p:cNvSpPr>
            <a:spLocks noGrp="1"/>
          </p:cNvSpPr>
          <p:nvPr>
            <p:ph type="sldNum" sz="quarter" idx="4"/>
          </p:nvPr>
        </p:nvSpPr>
        <p:spPr/>
        <p:txBody>
          <a:bodyPr/>
          <a:lstStyle/>
          <a:p>
            <a:fld id="{7DF1C536-496C-A34C-B892-74BB361569C2}" type="slidenum">
              <a:rPr lang="en-US" smtClean="0">
                <a:solidFill>
                  <a:srgbClr val="FFFFFF"/>
                </a:solidFill>
                <a:latin typeface="Arial"/>
                <a:cs typeface="Arial"/>
              </a:rPr>
              <a:pPr/>
              <a:t>11</a:t>
            </a:fld>
            <a:endParaRPr lang="en-US" dirty="0">
              <a:solidFill>
                <a:srgbClr val="FFFFFF"/>
              </a:solidFill>
              <a:latin typeface="Arial"/>
              <a:cs typeface="Arial"/>
            </a:endParaRPr>
          </a:p>
        </p:txBody>
      </p:sp>
      <p:pic>
        <p:nvPicPr>
          <p:cNvPr id="6" name="Picture 5">
            <a:extLst>
              <a:ext uri="{FF2B5EF4-FFF2-40B4-BE49-F238E27FC236}">
                <a16:creationId xmlns:a16="http://schemas.microsoft.com/office/drawing/2014/main" id="{E76EC947-7214-194D-8BFF-4A9DF130EEA3}"/>
              </a:ext>
            </a:extLst>
          </p:cNvPr>
          <p:cNvPicPr>
            <a:picLocks noChangeAspect="1"/>
          </p:cNvPicPr>
          <p:nvPr/>
        </p:nvPicPr>
        <p:blipFill>
          <a:blip r:embed="rId3"/>
          <a:stretch>
            <a:fillRect/>
          </a:stretch>
        </p:blipFill>
        <p:spPr>
          <a:xfrm>
            <a:off x="4505739" y="48843"/>
            <a:ext cx="4545496" cy="6279219"/>
          </a:xfrm>
          <a:prstGeom prst="rect">
            <a:avLst/>
          </a:prstGeom>
        </p:spPr>
      </p:pic>
      <p:sp>
        <p:nvSpPr>
          <p:cNvPr id="9" name="Rectangle 8">
            <a:extLst>
              <a:ext uri="{FF2B5EF4-FFF2-40B4-BE49-F238E27FC236}">
                <a16:creationId xmlns:a16="http://schemas.microsoft.com/office/drawing/2014/main" id="{7F1D1E40-6DD8-C044-BBC6-E5BFF3EF4BA1}"/>
              </a:ext>
            </a:extLst>
          </p:cNvPr>
          <p:cNvSpPr/>
          <p:nvPr/>
        </p:nvSpPr>
        <p:spPr>
          <a:xfrm>
            <a:off x="4156364" y="529937"/>
            <a:ext cx="1319645" cy="800100"/>
          </a:xfrm>
          <a:prstGeom prst="rect">
            <a:avLst/>
          </a:prstGeom>
          <a:solidFill>
            <a:srgbClr val="001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a:extLst>
              <a:ext uri="{FF2B5EF4-FFF2-40B4-BE49-F238E27FC236}">
                <a16:creationId xmlns:a16="http://schemas.microsoft.com/office/drawing/2014/main" id="{483708D8-0B42-4A49-BBD1-3BE77D2C8FA7}"/>
              </a:ext>
            </a:extLst>
          </p:cNvPr>
          <p:cNvSpPr txBox="1">
            <a:spLocks/>
          </p:cNvSpPr>
          <p:nvPr/>
        </p:nvSpPr>
        <p:spPr>
          <a:xfrm>
            <a:off x="0" y="31331"/>
            <a:ext cx="5480771" cy="1610433"/>
          </a:xfrm>
          <a:prstGeom prst="rect">
            <a:avLst/>
          </a:prstGeom>
          <a:solidFill>
            <a:srgbClr val="001B3B"/>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bg1"/>
                </a:solidFill>
                <a:latin typeface="Arial"/>
                <a:ea typeface="+mj-ea"/>
                <a:cs typeface="Arial"/>
              </a:defRPr>
            </a:lvl1pPr>
          </a:lstStyle>
          <a:p>
            <a:pPr>
              <a:lnSpc>
                <a:spcPct val="100000"/>
              </a:lnSpc>
            </a:pPr>
            <a:r>
              <a:rPr lang="en-US" sz="3200" dirty="0"/>
              <a:t>NGWOS FY18 Activities in the Delaware River Basin</a:t>
            </a:r>
          </a:p>
        </p:txBody>
      </p:sp>
      <p:sp>
        <p:nvSpPr>
          <p:cNvPr id="12" name="Rectangle 11">
            <a:extLst>
              <a:ext uri="{FF2B5EF4-FFF2-40B4-BE49-F238E27FC236}">
                <a16:creationId xmlns:a16="http://schemas.microsoft.com/office/drawing/2014/main" id="{A4D92624-C5A4-AE48-A436-EC971CC0AE65}"/>
              </a:ext>
            </a:extLst>
          </p:cNvPr>
          <p:cNvSpPr/>
          <p:nvPr/>
        </p:nvSpPr>
        <p:spPr>
          <a:xfrm>
            <a:off x="1" y="1674089"/>
            <a:ext cx="5244028" cy="4770537"/>
          </a:xfrm>
          <a:prstGeom prst="rect">
            <a:avLst/>
          </a:prstGeom>
        </p:spPr>
        <p:txBody>
          <a:bodyPr wrap="square">
            <a:spAutoFit/>
          </a:bodyPr>
          <a:lstStyle/>
          <a:p>
            <a:pPr marL="460375" indent="-230188">
              <a:lnSpc>
                <a:spcPct val="100000"/>
              </a:lnSpc>
              <a:spcBef>
                <a:spcPts val="0"/>
              </a:spcBef>
              <a:spcAft>
                <a:spcPts val="1200"/>
              </a:spcAft>
              <a:buFont typeface="Arial" charset="0"/>
              <a:buChar char="•"/>
            </a:pPr>
            <a:r>
              <a:rPr lang="en-US" sz="2400" dirty="0">
                <a:latin typeface="Arial" charset="0"/>
                <a:ea typeface="Arial" charset="0"/>
                <a:cs typeface="Arial" charset="0"/>
              </a:rPr>
              <a:t>Installation of 17 new </a:t>
            </a:r>
            <a:r>
              <a:rPr lang="en-US" sz="2400" dirty="0" err="1">
                <a:latin typeface="Arial" charset="0"/>
                <a:ea typeface="Arial" charset="0"/>
                <a:cs typeface="Arial" charset="0"/>
              </a:rPr>
              <a:t>streamgages</a:t>
            </a:r>
            <a:r>
              <a:rPr lang="en-US" sz="2400" dirty="0">
                <a:latin typeface="Arial" charset="0"/>
                <a:ea typeface="Arial" charset="0"/>
                <a:cs typeface="Arial" charset="0"/>
              </a:rPr>
              <a:t>;</a:t>
            </a:r>
          </a:p>
          <a:p>
            <a:pPr marL="460375" indent="-230188">
              <a:lnSpc>
                <a:spcPct val="100000"/>
              </a:lnSpc>
              <a:spcBef>
                <a:spcPts val="0"/>
              </a:spcBef>
              <a:spcAft>
                <a:spcPts val="1200"/>
              </a:spcAft>
              <a:buFont typeface="Arial" charset="0"/>
              <a:buChar char="•"/>
            </a:pPr>
            <a:r>
              <a:rPr lang="en-US" sz="2400" dirty="0">
                <a:latin typeface="Arial" charset="0"/>
                <a:ea typeface="Arial" charset="0"/>
                <a:cs typeface="Arial" charset="0"/>
              </a:rPr>
              <a:t>Enhancements to 38 existing </a:t>
            </a:r>
            <a:r>
              <a:rPr lang="en-US" sz="2400" dirty="0" err="1">
                <a:latin typeface="Arial" charset="0"/>
                <a:ea typeface="Arial" charset="0"/>
                <a:cs typeface="Arial" charset="0"/>
              </a:rPr>
              <a:t>streamgages</a:t>
            </a:r>
            <a:r>
              <a:rPr lang="en-US" sz="2400" dirty="0">
                <a:latin typeface="Arial" charset="0"/>
                <a:ea typeface="Arial" charset="0"/>
                <a:cs typeface="Arial" charset="0"/>
              </a:rPr>
              <a:t>;</a:t>
            </a:r>
          </a:p>
          <a:p>
            <a:pPr marL="460375" indent="-230188">
              <a:lnSpc>
                <a:spcPct val="100000"/>
              </a:lnSpc>
              <a:spcBef>
                <a:spcPts val="0"/>
              </a:spcBef>
              <a:spcAft>
                <a:spcPts val="1200"/>
              </a:spcAft>
              <a:buFont typeface="Arial" charset="0"/>
              <a:buChar char="•"/>
            </a:pPr>
            <a:r>
              <a:rPr lang="en-US" sz="2400" dirty="0">
                <a:latin typeface="Arial" charset="0"/>
                <a:ea typeface="Arial" charset="0"/>
                <a:cs typeface="Arial" charset="0"/>
              </a:rPr>
              <a:t>Addition of water temperature    (25 sites)</a:t>
            </a:r>
          </a:p>
          <a:p>
            <a:pPr marL="460375" indent="-230188">
              <a:lnSpc>
                <a:spcPct val="100000"/>
              </a:lnSpc>
              <a:spcBef>
                <a:spcPts val="0"/>
              </a:spcBef>
              <a:spcAft>
                <a:spcPts val="1200"/>
              </a:spcAft>
              <a:buFont typeface="Arial" charset="0"/>
              <a:buChar char="•"/>
            </a:pPr>
            <a:r>
              <a:rPr lang="en-US" sz="2400" dirty="0">
                <a:latin typeface="Arial" charset="0"/>
                <a:ea typeface="Arial" charset="0"/>
                <a:cs typeface="Arial" charset="0"/>
              </a:rPr>
              <a:t>Addition of specific conductance (10 mainstem sites)</a:t>
            </a:r>
          </a:p>
          <a:p>
            <a:pPr marL="230187">
              <a:lnSpc>
                <a:spcPct val="100000"/>
              </a:lnSpc>
              <a:spcBef>
                <a:spcPts val="0"/>
              </a:spcBef>
              <a:spcAft>
                <a:spcPts val="1200"/>
              </a:spcAft>
            </a:pPr>
            <a:r>
              <a:rPr lang="en-US" dirty="0">
                <a:latin typeface="Arial" charset="0"/>
                <a:ea typeface="Arial" charset="0"/>
                <a:cs typeface="Arial" charset="0"/>
              </a:rPr>
              <a:t>This is initial investment represents less than 15% of the planned startup equipment investment for the complete rollout of the NGWOS in the Delaware River Basin. </a:t>
            </a:r>
          </a:p>
        </p:txBody>
      </p:sp>
    </p:spTree>
    <p:extLst>
      <p:ext uri="{BB962C8B-B14F-4D97-AF65-F5344CB8AC3E}">
        <p14:creationId xmlns:p14="http://schemas.microsoft.com/office/powerpoint/2010/main" val="118244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DF1C536-496C-A34C-B892-74BB361569C2}" type="slidenum">
              <a:rPr lang="en-US" smtClean="0">
                <a:solidFill>
                  <a:srgbClr val="FFFFFF"/>
                </a:solidFill>
                <a:latin typeface="Arial"/>
                <a:cs typeface="Arial"/>
              </a:rPr>
              <a:pPr/>
              <a:t>12</a:t>
            </a:fld>
            <a:endParaRPr lang="en-US" dirty="0">
              <a:solidFill>
                <a:srgbClr val="FFFFFF"/>
              </a:solidFill>
              <a:latin typeface="Arial"/>
              <a:cs typeface="Arial"/>
            </a:endParaRPr>
          </a:p>
        </p:txBody>
      </p:sp>
      <p:sp>
        <p:nvSpPr>
          <p:cNvPr id="9" name="TextBox 8"/>
          <p:cNvSpPr txBox="1"/>
          <p:nvPr/>
        </p:nvSpPr>
        <p:spPr>
          <a:xfrm>
            <a:off x="344712" y="1363614"/>
            <a:ext cx="8655597" cy="2246769"/>
          </a:xfrm>
          <a:prstGeom prst="rect">
            <a:avLst/>
          </a:prstGeom>
          <a:noFill/>
        </p:spPr>
        <p:txBody>
          <a:bodyPr wrap="square" rtlCol="0">
            <a:spAutoFit/>
          </a:bodyPr>
          <a:lstStyle/>
          <a:p>
            <a:r>
              <a:rPr lang="en-US" sz="2800" b="1" dirty="0"/>
              <a:t>Developing new streamflow techniques to assess flows and water-quality in remote, hard to access regions </a:t>
            </a:r>
          </a:p>
          <a:p>
            <a:pPr marL="457200" indent="-457200">
              <a:buFont typeface="Arial" charset="0"/>
              <a:buChar char="•"/>
            </a:pPr>
            <a:endParaRPr lang="en-US" sz="2800" b="1" dirty="0"/>
          </a:p>
          <a:p>
            <a:pPr marL="457200" indent="-457200">
              <a:buFont typeface="Arial" charset="0"/>
              <a:buChar char="•"/>
            </a:pPr>
            <a:endParaRPr lang="en-US" sz="2800" b="1" dirty="0"/>
          </a:p>
          <a:p>
            <a:endParaRPr lang="en-US" sz="2800"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273006" y="2438182"/>
            <a:ext cx="3064606" cy="1957261"/>
          </a:xfrm>
          <a:prstGeom prst="rect">
            <a:avLst/>
          </a:prstGeom>
        </p:spPr>
      </p:pic>
      <p:pic>
        <p:nvPicPr>
          <p:cNvPr id="6" name="Picture 5"/>
          <p:cNvPicPr/>
          <p:nvPr/>
        </p:nvPicPr>
        <p:blipFill>
          <a:blip r:embed="rId3"/>
          <a:stretch>
            <a:fillRect/>
          </a:stretch>
        </p:blipFill>
        <p:spPr>
          <a:xfrm>
            <a:off x="248477" y="3791228"/>
            <a:ext cx="3905942" cy="2299734"/>
          </a:xfrm>
          <a:prstGeom prst="rect">
            <a:avLst/>
          </a:prstGeom>
        </p:spPr>
      </p:pic>
      <p:pic>
        <p:nvPicPr>
          <p:cNvPr id="7" name="Picture 6">
            <a:extLst>
              <a:ext uri="{FF2B5EF4-FFF2-40B4-BE49-F238E27FC236}">
                <a16:creationId xmlns:a16="http://schemas.microsoft.com/office/drawing/2014/main" id="{E75174EB-DCD4-AD4E-9C4B-A5DEC7A37C18}"/>
              </a:ext>
            </a:extLst>
          </p:cNvPr>
          <p:cNvPicPr>
            <a:picLocks noChangeAspect="1"/>
          </p:cNvPicPr>
          <p:nvPr/>
        </p:nvPicPr>
        <p:blipFill>
          <a:blip r:embed="rId4"/>
          <a:stretch>
            <a:fillRect/>
          </a:stretch>
        </p:blipFill>
        <p:spPr>
          <a:xfrm>
            <a:off x="5798269" y="4454236"/>
            <a:ext cx="3345731" cy="1816768"/>
          </a:xfrm>
          <a:prstGeom prst="rect">
            <a:avLst/>
          </a:prstGeom>
        </p:spPr>
      </p:pic>
      <p:sp>
        <p:nvSpPr>
          <p:cNvPr id="8" name="Title 7">
            <a:extLst>
              <a:ext uri="{FF2B5EF4-FFF2-40B4-BE49-F238E27FC236}">
                <a16:creationId xmlns:a16="http://schemas.microsoft.com/office/drawing/2014/main" id="{47977EA4-3443-45D1-AA3A-4DAA4D7EB97C}"/>
              </a:ext>
            </a:extLst>
          </p:cNvPr>
          <p:cNvSpPr>
            <a:spLocks noGrp="1"/>
          </p:cNvSpPr>
          <p:nvPr>
            <p:ph type="title"/>
          </p:nvPr>
        </p:nvSpPr>
        <p:spPr/>
        <p:txBody>
          <a:bodyPr/>
          <a:lstStyle/>
          <a:p>
            <a:endParaRPr lang="en-US" dirty="0"/>
          </a:p>
        </p:txBody>
      </p:sp>
      <p:sp>
        <p:nvSpPr>
          <p:cNvPr id="10" name="Title 1">
            <a:extLst>
              <a:ext uri="{FF2B5EF4-FFF2-40B4-BE49-F238E27FC236}">
                <a16:creationId xmlns:a16="http://schemas.microsoft.com/office/drawing/2014/main" id="{496BA82C-150D-4162-8D43-696F5D064246}"/>
              </a:ext>
            </a:extLst>
          </p:cNvPr>
          <p:cNvSpPr txBox="1">
            <a:spLocks/>
          </p:cNvSpPr>
          <p:nvPr/>
        </p:nvSpPr>
        <p:spPr>
          <a:xfrm>
            <a:off x="-4762" y="0"/>
            <a:ext cx="9148762" cy="1325563"/>
          </a:xfrm>
          <a:prstGeom prst="rect">
            <a:avLst/>
          </a:prstGeom>
          <a:solidFill>
            <a:srgbClr val="001B3B"/>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Arial"/>
                <a:ea typeface="+mj-ea"/>
                <a:cs typeface="Arial"/>
              </a:defRPr>
            </a:lvl1pPr>
          </a:lstStyle>
          <a:p>
            <a:r>
              <a:rPr lang="en-US"/>
              <a:t>Remote Sensing</a:t>
            </a:r>
            <a:endParaRPr lang="en-US" dirty="0"/>
          </a:p>
        </p:txBody>
      </p:sp>
      <p:pic>
        <p:nvPicPr>
          <p:cNvPr id="11" name="Picture 10">
            <a:extLst>
              <a:ext uri="{FF2B5EF4-FFF2-40B4-BE49-F238E27FC236}">
                <a16:creationId xmlns:a16="http://schemas.microsoft.com/office/drawing/2014/main" id="{6D387579-EB89-4D36-8CB1-FACFBF741A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364878">
            <a:off x="23828" y="266841"/>
            <a:ext cx="1602759" cy="549498"/>
          </a:xfrm>
          <a:prstGeom prst="rect">
            <a:avLst/>
          </a:prstGeom>
        </p:spPr>
      </p:pic>
      <p:pic>
        <p:nvPicPr>
          <p:cNvPr id="12" name="Picture 11">
            <a:extLst>
              <a:ext uri="{FF2B5EF4-FFF2-40B4-BE49-F238E27FC236}">
                <a16:creationId xmlns:a16="http://schemas.microsoft.com/office/drawing/2014/main" id="{F5A3B016-7F1C-48B5-8818-D39F0DCA77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6640" y="-86903"/>
            <a:ext cx="2404204" cy="1393622"/>
          </a:xfrm>
          <a:prstGeom prst="rect">
            <a:avLst/>
          </a:prstGeom>
        </p:spPr>
      </p:pic>
    </p:spTree>
    <p:extLst>
      <p:ext uri="{BB962C8B-B14F-4D97-AF65-F5344CB8AC3E}">
        <p14:creationId xmlns:p14="http://schemas.microsoft.com/office/powerpoint/2010/main" val="46440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BC8AE-3FDD-B447-A914-431B1E289393}"/>
              </a:ext>
            </a:extLst>
          </p:cNvPr>
          <p:cNvSpPr>
            <a:spLocks noGrp="1"/>
          </p:cNvSpPr>
          <p:nvPr>
            <p:ph type="title"/>
          </p:nvPr>
        </p:nvSpPr>
        <p:spPr/>
        <p:txBody>
          <a:bodyPr/>
          <a:lstStyle/>
          <a:p>
            <a:r>
              <a:rPr lang="en-US" dirty="0"/>
              <a:t>Remote Sensing</a:t>
            </a:r>
          </a:p>
        </p:txBody>
      </p:sp>
      <p:sp>
        <p:nvSpPr>
          <p:cNvPr id="4" name="Slide Number Placeholder 3">
            <a:extLst>
              <a:ext uri="{FF2B5EF4-FFF2-40B4-BE49-F238E27FC236}">
                <a16:creationId xmlns:a16="http://schemas.microsoft.com/office/drawing/2014/main" id="{E9467630-9270-C240-98D1-16BF9F6E61F4}"/>
              </a:ext>
            </a:extLst>
          </p:cNvPr>
          <p:cNvSpPr>
            <a:spLocks noGrp="1"/>
          </p:cNvSpPr>
          <p:nvPr>
            <p:ph type="sldNum" sz="quarter" idx="4"/>
          </p:nvPr>
        </p:nvSpPr>
        <p:spPr/>
        <p:txBody>
          <a:bodyPr/>
          <a:lstStyle/>
          <a:p>
            <a:fld id="{7DF1C536-496C-A34C-B892-74BB361569C2}" type="slidenum">
              <a:rPr lang="en-US" smtClean="0">
                <a:solidFill>
                  <a:srgbClr val="FFFFFF"/>
                </a:solidFill>
                <a:latin typeface="Arial"/>
                <a:cs typeface="Arial"/>
              </a:rPr>
              <a:pPr/>
              <a:t>13</a:t>
            </a:fld>
            <a:endParaRPr lang="en-US" dirty="0">
              <a:solidFill>
                <a:srgbClr val="FFFFFF"/>
              </a:solidFill>
              <a:latin typeface="Arial"/>
              <a:cs typeface="Arial"/>
            </a:endParaRPr>
          </a:p>
        </p:txBody>
      </p:sp>
      <p:pic>
        <p:nvPicPr>
          <p:cNvPr id="5" name="Picture 4">
            <a:extLst>
              <a:ext uri="{FF2B5EF4-FFF2-40B4-BE49-F238E27FC236}">
                <a16:creationId xmlns:a16="http://schemas.microsoft.com/office/drawing/2014/main" id="{41CC0F75-8237-194A-BE96-AC895B6AD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64878">
            <a:off x="23828" y="266841"/>
            <a:ext cx="1602759" cy="549498"/>
          </a:xfrm>
          <a:prstGeom prst="rect">
            <a:avLst/>
          </a:prstGeom>
        </p:spPr>
      </p:pic>
      <p:pic>
        <p:nvPicPr>
          <p:cNvPr id="6" name="Picture 5">
            <a:extLst>
              <a:ext uri="{FF2B5EF4-FFF2-40B4-BE49-F238E27FC236}">
                <a16:creationId xmlns:a16="http://schemas.microsoft.com/office/drawing/2014/main" id="{64F58F25-C139-F94D-8448-6918A80E2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640" y="-86903"/>
            <a:ext cx="2404204" cy="1393622"/>
          </a:xfrm>
          <a:prstGeom prst="rect">
            <a:avLst/>
          </a:prstGeom>
        </p:spPr>
      </p:pic>
      <p:pic>
        <p:nvPicPr>
          <p:cNvPr id="7" name="Picture 6">
            <a:extLst>
              <a:ext uri="{FF2B5EF4-FFF2-40B4-BE49-F238E27FC236}">
                <a16:creationId xmlns:a16="http://schemas.microsoft.com/office/drawing/2014/main" id="{047707CB-C20C-FA42-8AE7-EFE823D7E5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30025">
            <a:off x="7697530" y="1410978"/>
            <a:ext cx="1548940" cy="941196"/>
          </a:xfrm>
          <a:prstGeom prst="rect">
            <a:avLst/>
          </a:prstGeom>
        </p:spPr>
      </p:pic>
      <p:sp>
        <p:nvSpPr>
          <p:cNvPr id="8" name="TextBox 7">
            <a:extLst>
              <a:ext uri="{FF2B5EF4-FFF2-40B4-BE49-F238E27FC236}">
                <a16:creationId xmlns:a16="http://schemas.microsoft.com/office/drawing/2014/main" id="{4E923238-4C62-594A-A076-7C94FE825860}"/>
              </a:ext>
            </a:extLst>
          </p:cNvPr>
          <p:cNvSpPr txBox="1"/>
          <p:nvPr/>
        </p:nvSpPr>
        <p:spPr>
          <a:xfrm>
            <a:off x="124284" y="1393622"/>
            <a:ext cx="10449574" cy="4893647"/>
          </a:xfrm>
          <a:prstGeom prst="rect">
            <a:avLst/>
          </a:prstGeom>
          <a:noFill/>
        </p:spPr>
        <p:txBody>
          <a:bodyPr wrap="square" rtlCol="0">
            <a:spAutoFit/>
          </a:bodyPr>
          <a:lstStyle/>
          <a:p>
            <a:r>
              <a:rPr lang="en-US" sz="2400" b="1" dirty="0"/>
              <a:t>What Water Properties Can We Measure Remotely?</a:t>
            </a:r>
          </a:p>
          <a:p>
            <a:pPr marL="457200" indent="-457200">
              <a:buFont typeface="Courier New" panose="02070309020205020404" pitchFamily="49" charset="0"/>
              <a:buChar char="o"/>
            </a:pPr>
            <a:r>
              <a:rPr lang="en-US" sz="2400" dirty="0"/>
              <a:t>Water Quality</a:t>
            </a:r>
          </a:p>
          <a:p>
            <a:pPr marL="742950" lvl="1" indent="-285750">
              <a:buFont typeface="Arial" panose="020B0604020202020204" pitchFamily="34" charset="0"/>
              <a:buChar char="•"/>
            </a:pPr>
            <a:r>
              <a:rPr lang="en-US" sz="2400" dirty="0"/>
              <a:t>Turbidity/Clarity/Dissolved Organic Matter</a:t>
            </a:r>
          </a:p>
          <a:p>
            <a:pPr marL="742950" lvl="1" indent="-285750">
              <a:buFont typeface="Arial" panose="020B0604020202020204" pitchFamily="34" charset="0"/>
              <a:buChar char="•"/>
            </a:pPr>
            <a:r>
              <a:rPr lang="en-US" sz="2400" dirty="0" err="1"/>
              <a:t>CyanoHABs</a:t>
            </a:r>
            <a:endParaRPr lang="en-US" sz="2400" dirty="0"/>
          </a:p>
          <a:p>
            <a:pPr marL="742950" lvl="1" indent="-285750">
              <a:buFont typeface="Arial" panose="020B0604020202020204" pitchFamily="34" charset="0"/>
              <a:buChar char="•"/>
            </a:pPr>
            <a:r>
              <a:rPr lang="en-US" sz="2400" dirty="0"/>
              <a:t>Ice Cover</a:t>
            </a:r>
          </a:p>
          <a:p>
            <a:pPr marL="742950" lvl="1" indent="-285750">
              <a:buFont typeface="Arial" panose="020B0604020202020204" pitchFamily="34" charset="0"/>
              <a:buChar char="•"/>
            </a:pPr>
            <a:r>
              <a:rPr lang="en-US" sz="2400" dirty="0"/>
              <a:t>Temperature</a:t>
            </a:r>
          </a:p>
          <a:p>
            <a:pPr marL="457200" indent="-457200">
              <a:buFont typeface="Courier New" panose="02070309020205020404" pitchFamily="49" charset="0"/>
              <a:buChar char="o"/>
            </a:pPr>
            <a:r>
              <a:rPr lang="en-US" sz="2400" dirty="0"/>
              <a:t>Water Quantity and Fluxes</a:t>
            </a:r>
          </a:p>
          <a:p>
            <a:pPr marL="739775" lvl="1" indent="-282575">
              <a:buFont typeface="Arial" panose="020B0604020202020204" pitchFamily="34" charset="0"/>
              <a:buChar char="•"/>
            </a:pPr>
            <a:r>
              <a:rPr lang="en-US" sz="2400" dirty="0"/>
              <a:t>Stage/altitude and volumes* of rivers and lakes</a:t>
            </a:r>
          </a:p>
          <a:p>
            <a:pPr marL="739775" lvl="1" indent="-282575">
              <a:buFont typeface="Arial" panose="020B0604020202020204" pitchFamily="34" charset="0"/>
              <a:buChar char="•"/>
            </a:pPr>
            <a:r>
              <a:rPr lang="en-US" sz="2400" dirty="0"/>
              <a:t>Water surface velocities (by PIV methods)</a:t>
            </a:r>
          </a:p>
          <a:p>
            <a:pPr marL="739775" lvl="1" indent="-282575">
              <a:buFont typeface="Arial" panose="020B0604020202020204" pitchFamily="34" charset="0"/>
              <a:buChar char="•"/>
            </a:pPr>
            <a:r>
              <a:rPr lang="en-US" sz="2400" dirty="0"/>
              <a:t>River slope, width, and discharge*</a:t>
            </a:r>
          </a:p>
          <a:p>
            <a:pPr marL="739775" lvl="1" indent="-282575">
              <a:buFont typeface="Arial" panose="020B0604020202020204" pitchFamily="34" charset="0"/>
              <a:buChar char="•"/>
            </a:pPr>
            <a:r>
              <a:rPr lang="en-US" sz="2400" dirty="0"/>
              <a:t>Soil moisture</a:t>
            </a:r>
          </a:p>
          <a:p>
            <a:pPr marL="739775" lvl="1" indent="-282575">
              <a:buFont typeface="Arial" panose="020B0604020202020204" pitchFamily="34" charset="0"/>
              <a:buChar char="•"/>
            </a:pPr>
            <a:r>
              <a:rPr lang="en-US" sz="2400" dirty="0"/>
              <a:t>Precipitation, evapotranspiration, and recharge* and irrigation*</a:t>
            </a:r>
          </a:p>
          <a:p>
            <a:pPr lvl="1"/>
            <a:r>
              <a:rPr lang="en-US" sz="2400" dirty="0"/>
              <a:t>    </a:t>
            </a:r>
            <a:r>
              <a:rPr lang="en-US" dirty="0"/>
              <a:t>* - requires ancillary data that are generally available</a:t>
            </a:r>
          </a:p>
        </p:txBody>
      </p:sp>
    </p:spTree>
    <p:extLst>
      <p:ext uri="{BB962C8B-B14F-4D97-AF65-F5344CB8AC3E}">
        <p14:creationId xmlns:p14="http://schemas.microsoft.com/office/powerpoint/2010/main" val="53855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665" y="1516127"/>
            <a:ext cx="8708667" cy="4635500"/>
          </a:xfrm>
        </p:spPr>
        <p:txBody>
          <a:bodyPr numCol="1">
            <a:noAutofit/>
          </a:bodyPr>
          <a:lstStyle/>
          <a:p>
            <a:pPr lvl="1"/>
            <a:r>
              <a:rPr lang="en-US" sz="2200" b="1" dirty="0"/>
              <a:t>SECURE Water Act – Water Availability</a:t>
            </a:r>
          </a:p>
          <a:p>
            <a:pPr marL="971550" lvl="2" indent="-285750">
              <a:buFont typeface="Arial"/>
              <a:buChar char="•"/>
            </a:pPr>
            <a:r>
              <a:rPr lang="en-US" dirty="0"/>
              <a:t>Develop National Scale Indicators</a:t>
            </a:r>
          </a:p>
          <a:p>
            <a:pPr marL="971550" lvl="2" indent="-285750">
              <a:buFont typeface="Arial"/>
              <a:buChar char="•"/>
            </a:pPr>
            <a:r>
              <a:rPr lang="en-US" dirty="0"/>
              <a:t>Develop and Apply Predictive Tools </a:t>
            </a:r>
          </a:p>
          <a:p>
            <a:pPr marL="971550" lvl="2" indent="-285750">
              <a:buFont typeface="Arial"/>
              <a:buChar char="•"/>
            </a:pPr>
            <a:r>
              <a:rPr lang="en-US" dirty="0"/>
              <a:t>Integrate Assessments</a:t>
            </a:r>
          </a:p>
          <a:p>
            <a:pPr lvl="1"/>
            <a:r>
              <a:rPr lang="en-US" sz="2200" b="1" dirty="0"/>
              <a:t>Establish a core set of analyses, tools to evaluate: </a:t>
            </a:r>
          </a:p>
          <a:p>
            <a:pPr lvl="2"/>
            <a:r>
              <a:rPr lang="en-US" dirty="0"/>
              <a:t>Water availability for human and ecological use</a:t>
            </a:r>
          </a:p>
          <a:p>
            <a:pPr lvl="2"/>
            <a:r>
              <a:rPr lang="en-US" dirty="0"/>
              <a:t>Infrastructure impacts</a:t>
            </a:r>
          </a:p>
          <a:p>
            <a:pPr lvl="2"/>
            <a:r>
              <a:rPr lang="en-US" dirty="0"/>
              <a:t>Economic optimization </a:t>
            </a:r>
          </a:p>
          <a:p>
            <a:pPr lvl="1"/>
            <a:r>
              <a:rPr lang="en-US" sz="2200" b="1" dirty="0"/>
              <a:t>Periodic National Assessments</a:t>
            </a:r>
          </a:p>
          <a:p>
            <a:pPr lvl="2"/>
            <a:r>
              <a:rPr lang="en-US" dirty="0"/>
              <a:t>Range of change scenarios </a:t>
            </a:r>
          </a:p>
          <a:p>
            <a:pPr lvl="1"/>
            <a:r>
              <a:rPr lang="en-US" sz="2200" b="1" dirty="0"/>
              <a:t>Basin Specific</a:t>
            </a:r>
          </a:p>
          <a:p>
            <a:pPr lvl="2"/>
            <a:r>
              <a:rPr lang="en-US" dirty="0"/>
              <a:t>Stakeholder driven</a:t>
            </a:r>
          </a:p>
          <a:p>
            <a:pPr lvl="2"/>
            <a:r>
              <a:rPr lang="en-US" dirty="0"/>
              <a:t>Improve and Inform National Assessments  </a:t>
            </a:r>
          </a:p>
          <a:p>
            <a:endParaRPr lang="en-US" sz="6000" b="1" dirty="0"/>
          </a:p>
          <a:p>
            <a:endParaRPr lang="en-US" dirty="0"/>
          </a:p>
          <a:p>
            <a:endParaRPr lang="en-US" dirty="0"/>
          </a:p>
        </p:txBody>
      </p:sp>
      <p:sp>
        <p:nvSpPr>
          <p:cNvPr id="4" name="Title 1"/>
          <p:cNvSpPr txBox="1">
            <a:spLocks/>
          </p:cNvSpPr>
          <p:nvPr/>
        </p:nvSpPr>
        <p:spPr bwMode="auto">
          <a:xfrm>
            <a:off x="0" y="80722"/>
            <a:ext cx="9143999"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b="1" dirty="0">
                <a:solidFill>
                  <a:srgbClr val="FFFFFF"/>
                </a:solidFill>
                <a:latin typeface="Arial"/>
                <a:cs typeface="Arial"/>
              </a:rPr>
              <a:t>Integrated Water </a:t>
            </a:r>
          </a:p>
          <a:p>
            <a:r>
              <a:rPr lang="en-US" b="1" dirty="0">
                <a:solidFill>
                  <a:srgbClr val="FFFFFF"/>
                </a:solidFill>
                <a:latin typeface="Arial"/>
                <a:cs typeface="Arial"/>
              </a:rPr>
              <a:t>Availability Assessments (IWAA)</a:t>
            </a:r>
          </a:p>
        </p:txBody>
      </p:sp>
      <p:sp>
        <p:nvSpPr>
          <p:cNvPr id="5" name="Slide Number Placeholder 3"/>
          <p:cNvSpPr>
            <a:spLocks noGrp="1"/>
          </p:cNvSpPr>
          <p:nvPr>
            <p:ph type="sldNum" sz="quarter" idx="4"/>
          </p:nvPr>
        </p:nvSpPr>
        <p:spPr>
          <a:xfrm>
            <a:off x="8510589" y="6444033"/>
            <a:ext cx="633412" cy="365125"/>
          </a:xfrm>
        </p:spPr>
        <p:txBody>
          <a:bodyPr/>
          <a:lstStyle/>
          <a:p>
            <a:fld id="{7DF1C536-496C-A34C-B892-74BB361569C2}" type="slidenum">
              <a:rPr lang="en-US" smtClean="0">
                <a:solidFill>
                  <a:srgbClr val="FFFFFF"/>
                </a:solidFill>
                <a:latin typeface="Arial"/>
                <a:cs typeface="Arial"/>
              </a:rPr>
              <a:pPr/>
              <a:t>14</a:t>
            </a:fld>
            <a:endParaRPr lang="en-US" dirty="0">
              <a:solidFill>
                <a:srgbClr val="FFFFFF"/>
              </a:solidFill>
              <a:latin typeface="Arial"/>
              <a:cs typeface="Arial"/>
            </a:endParaRPr>
          </a:p>
        </p:txBody>
      </p:sp>
    </p:spTree>
    <p:extLst>
      <p:ext uri="{BB962C8B-B14F-4D97-AF65-F5344CB8AC3E}">
        <p14:creationId xmlns:p14="http://schemas.microsoft.com/office/powerpoint/2010/main" val="4076972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80722"/>
            <a:ext cx="9143999"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b="1" dirty="0">
                <a:solidFill>
                  <a:srgbClr val="FFFFFF"/>
                </a:solidFill>
                <a:latin typeface="Arial"/>
                <a:cs typeface="Arial"/>
              </a:rPr>
              <a:t>Integrated Water </a:t>
            </a:r>
          </a:p>
          <a:p>
            <a:r>
              <a:rPr lang="en-US" b="1" dirty="0">
                <a:solidFill>
                  <a:srgbClr val="FFFFFF"/>
                </a:solidFill>
                <a:latin typeface="Arial"/>
                <a:cs typeface="Arial"/>
              </a:rPr>
              <a:t>Availability Assessments (IWAA)</a:t>
            </a:r>
          </a:p>
        </p:txBody>
      </p:sp>
      <p:sp>
        <p:nvSpPr>
          <p:cNvPr id="5" name="Slide Number Placeholder 3"/>
          <p:cNvSpPr>
            <a:spLocks noGrp="1"/>
          </p:cNvSpPr>
          <p:nvPr>
            <p:ph type="sldNum" sz="quarter" idx="4"/>
          </p:nvPr>
        </p:nvSpPr>
        <p:spPr>
          <a:xfrm>
            <a:off x="8510589" y="6444033"/>
            <a:ext cx="633412" cy="365125"/>
          </a:xfrm>
        </p:spPr>
        <p:txBody>
          <a:bodyPr/>
          <a:lstStyle/>
          <a:p>
            <a:fld id="{7DF1C536-496C-A34C-B892-74BB361569C2}" type="slidenum">
              <a:rPr lang="en-US" smtClean="0">
                <a:solidFill>
                  <a:srgbClr val="FFFFFF"/>
                </a:solidFill>
                <a:latin typeface="Arial"/>
                <a:cs typeface="Arial"/>
              </a:rPr>
              <a:pPr/>
              <a:t>15</a:t>
            </a:fld>
            <a:endParaRPr lang="en-US" dirty="0">
              <a:solidFill>
                <a:srgbClr val="FFFFFF"/>
              </a:solidFill>
              <a:latin typeface="Arial"/>
              <a:cs typeface="Arial"/>
            </a:endParaRPr>
          </a:p>
        </p:txBody>
      </p:sp>
      <p:sp>
        <p:nvSpPr>
          <p:cNvPr id="8" name="TextBox 7"/>
          <p:cNvSpPr txBox="1"/>
          <p:nvPr/>
        </p:nvSpPr>
        <p:spPr>
          <a:xfrm>
            <a:off x="234950" y="1676401"/>
            <a:ext cx="3041650" cy="1077218"/>
          </a:xfrm>
          <a:prstGeom prst="rect">
            <a:avLst/>
          </a:prstGeom>
          <a:noFill/>
        </p:spPr>
        <p:txBody>
          <a:bodyPr wrap="square" rtlCol="0">
            <a:spAutoFit/>
          </a:bodyPr>
          <a:lstStyle/>
          <a:p>
            <a:pPr marL="742950" lvl="1" indent="-285750">
              <a:buFont typeface="Arial"/>
              <a:buChar char="•"/>
            </a:pPr>
            <a:endParaRPr lang="en-US" sz="2000" dirty="0">
              <a:latin typeface="Arial"/>
              <a:cs typeface="Arial"/>
            </a:endParaRPr>
          </a:p>
          <a:p>
            <a:pPr marL="0" lvl="1"/>
            <a:endParaRPr lang="en-US" sz="2000" dirty="0">
              <a:latin typeface="Arial"/>
              <a:cs typeface="Arial"/>
            </a:endParaRPr>
          </a:p>
          <a:p>
            <a:pPr algn="ctr"/>
            <a:endParaRPr lang="en-US" sz="2400" b="1" dirty="0">
              <a:latin typeface="Arial"/>
              <a:cs typeface="Arial"/>
            </a:endParaRPr>
          </a:p>
        </p:txBody>
      </p:sp>
      <p:graphicFrame>
        <p:nvGraphicFramePr>
          <p:cNvPr id="2" name="Diagram 1"/>
          <p:cNvGraphicFramePr/>
          <p:nvPr>
            <p:extLst>
              <p:ext uri="{D42A27DB-BD31-4B8C-83A1-F6EECF244321}">
                <p14:modId xmlns:p14="http://schemas.microsoft.com/office/powerpoint/2010/main" val="577591512"/>
              </p:ext>
            </p:extLst>
          </p:nvPr>
        </p:nvGraphicFramePr>
        <p:xfrm>
          <a:off x="234950" y="1435099"/>
          <a:ext cx="7937500" cy="4845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862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C00E-B8F5-944B-9E75-56DFCA5AC93C}"/>
              </a:ext>
            </a:extLst>
          </p:cNvPr>
          <p:cNvSpPr>
            <a:spLocks noGrp="1"/>
          </p:cNvSpPr>
          <p:nvPr>
            <p:ph type="title"/>
          </p:nvPr>
        </p:nvSpPr>
        <p:spPr/>
        <p:txBody>
          <a:bodyPr/>
          <a:lstStyle/>
          <a:p>
            <a:r>
              <a:rPr lang="en-US" dirty="0"/>
              <a:t>NGWOS Next Steps</a:t>
            </a:r>
          </a:p>
        </p:txBody>
      </p:sp>
      <p:sp>
        <p:nvSpPr>
          <p:cNvPr id="4" name="Slide Number Placeholder 3">
            <a:extLst>
              <a:ext uri="{FF2B5EF4-FFF2-40B4-BE49-F238E27FC236}">
                <a16:creationId xmlns:a16="http://schemas.microsoft.com/office/drawing/2014/main" id="{67CA6995-EB12-C14C-98D2-9E64B8642770}"/>
              </a:ext>
            </a:extLst>
          </p:cNvPr>
          <p:cNvSpPr>
            <a:spLocks noGrp="1"/>
          </p:cNvSpPr>
          <p:nvPr>
            <p:ph type="sldNum" sz="quarter" idx="4"/>
          </p:nvPr>
        </p:nvSpPr>
        <p:spPr/>
        <p:txBody>
          <a:bodyPr/>
          <a:lstStyle/>
          <a:p>
            <a:fld id="{7DF1C536-496C-A34C-B892-74BB361569C2}" type="slidenum">
              <a:rPr lang="en-US" smtClean="0">
                <a:solidFill>
                  <a:srgbClr val="FFFFFF"/>
                </a:solidFill>
                <a:latin typeface="Arial"/>
                <a:cs typeface="Arial"/>
              </a:rPr>
              <a:pPr/>
              <a:t>16</a:t>
            </a:fld>
            <a:endParaRPr lang="en-US" dirty="0">
              <a:solidFill>
                <a:srgbClr val="FFFFFF"/>
              </a:solidFill>
              <a:latin typeface="Arial"/>
              <a:cs typeface="Arial"/>
            </a:endParaRPr>
          </a:p>
        </p:txBody>
      </p:sp>
      <p:sp>
        <p:nvSpPr>
          <p:cNvPr id="5" name="Rectangle 4">
            <a:extLst>
              <a:ext uri="{FF2B5EF4-FFF2-40B4-BE49-F238E27FC236}">
                <a16:creationId xmlns:a16="http://schemas.microsoft.com/office/drawing/2014/main" id="{6DC799DE-E0F0-BC47-BA5E-0576A9C4AC2B}"/>
              </a:ext>
            </a:extLst>
          </p:cNvPr>
          <p:cNvSpPr/>
          <p:nvPr/>
        </p:nvSpPr>
        <p:spPr>
          <a:xfrm>
            <a:off x="141964" y="1500224"/>
            <a:ext cx="8855310" cy="4508927"/>
          </a:xfrm>
          <a:prstGeom prst="rect">
            <a:avLst/>
          </a:prstGeom>
        </p:spPr>
        <p:txBody>
          <a:bodyPr wrap="square">
            <a:spAutoFit/>
          </a:bodyPr>
          <a:lstStyle/>
          <a:p>
            <a:pPr marL="460375" indent="-230188">
              <a:lnSpc>
                <a:spcPct val="100000"/>
              </a:lnSpc>
              <a:spcBef>
                <a:spcPts val="0"/>
              </a:spcBef>
              <a:spcAft>
                <a:spcPts val="1200"/>
              </a:spcAft>
              <a:buFont typeface="Arial" charset="0"/>
              <a:buChar char="•"/>
            </a:pPr>
            <a:r>
              <a:rPr lang="en-US" sz="2300" dirty="0">
                <a:latin typeface="Arial" charset="0"/>
                <a:ea typeface="Arial" charset="0"/>
                <a:cs typeface="Arial" charset="0"/>
              </a:rPr>
              <a:t>Ongoing equipment deployment and testing in DRB</a:t>
            </a:r>
          </a:p>
          <a:p>
            <a:pPr marL="460375" indent="-230188">
              <a:lnSpc>
                <a:spcPct val="100000"/>
              </a:lnSpc>
              <a:spcBef>
                <a:spcPts val="0"/>
              </a:spcBef>
              <a:spcAft>
                <a:spcPts val="1200"/>
              </a:spcAft>
              <a:buFont typeface="Arial" charset="0"/>
              <a:buChar char="•"/>
            </a:pPr>
            <a:r>
              <a:rPr lang="en-US" sz="2300" dirty="0">
                <a:latin typeface="Arial" charset="0"/>
                <a:ea typeface="Arial" charset="0"/>
                <a:cs typeface="Arial" charset="0"/>
              </a:rPr>
              <a:t>Develop NGWOS Prospectus / Plan</a:t>
            </a:r>
          </a:p>
          <a:p>
            <a:pPr marL="917575" lvl="1" indent="-230188">
              <a:spcAft>
                <a:spcPts val="1200"/>
              </a:spcAft>
              <a:buFont typeface="Arial" charset="0"/>
              <a:buChar char="•"/>
            </a:pPr>
            <a:r>
              <a:rPr lang="en-US" sz="2300" dirty="0">
                <a:latin typeface="Arial" charset="0"/>
                <a:ea typeface="Arial" charset="0"/>
                <a:cs typeface="Arial" charset="0"/>
              </a:rPr>
              <a:t>Stakeholder input</a:t>
            </a:r>
          </a:p>
          <a:p>
            <a:pPr marL="917575" lvl="1" indent="-230188">
              <a:spcAft>
                <a:spcPts val="1200"/>
              </a:spcAft>
              <a:buFont typeface="Arial" charset="0"/>
              <a:buChar char="•"/>
            </a:pPr>
            <a:r>
              <a:rPr lang="en-US" sz="2300" dirty="0">
                <a:latin typeface="Arial" charset="0"/>
                <a:ea typeface="Arial" charset="0"/>
                <a:cs typeface="Arial" charset="0"/>
              </a:rPr>
              <a:t>Concept Team and Implementation Team</a:t>
            </a:r>
          </a:p>
          <a:p>
            <a:pPr marL="460375" indent="-230188">
              <a:lnSpc>
                <a:spcPct val="100000"/>
              </a:lnSpc>
              <a:spcBef>
                <a:spcPts val="0"/>
              </a:spcBef>
              <a:spcAft>
                <a:spcPts val="1200"/>
              </a:spcAft>
              <a:buFont typeface="Arial" charset="0"/>
              <a:buChar char="•"/>
            </a:pPr>
            <a:r>
              <a:rPr lang="en-US" sz="2300" dirty="0">
                <a:latin typeface="Arial" charset="0"/>
                <a:ea typeface="Arial" charset="0"/>
                <a:cs typeface="Arial" charset="0"/>
              </a:rPr>
              <a:t>Map out remote sensing, data delivery components of NGWOS</a:t>
            </a:r>
          </a:p>
          <a:p>
            <a:pPr marL="460375" indent="-230188">
              <a:lnSpc>
                <a:spcPct val="100000"/>
              </a:lnSpc>
              <a:spcBef>
                <a:spcPts val="0"/>
              </a:spcBef>
              <a:spcAft>
                <a:spcPts val="1200"/>
              </a:spcAft>
              <a:buFont typeface="Arial" charset="0"/>
              <a:buChar char="•"/>
            </a:pPr>
            <a:r>
              <a:rPr lang="en-US" sz="2300" dirty="0">
                <a:latin typeface="Arial" charset="0"/>
                <a:ea typeface="Arial" charset="0"/>
                <a:cs typeface="Arial" charset="0"/>
              </a:rPr>
              <a:t>Conduct network-design and gap analysis</a:t>
            </a:r>
          </a:p>
          <a:p>
            <a:pPr marL="917575" lvl="1" indent="-230188">
              <a:spcAft>
                <a:spcPts val="1200"/>
              </a:spcAft>
              <a:buFont typeface="Arial" charset="0"/>
              <a:buChar char="•"/>
            </a:pPr>
            <a:r>
              <a:rPr lang="en-US" sz="2300" dirty="0">
                <a:latin typeface="Arial" charset="0"/>
                <a:ea typeface="Arial" charset="0"/>
                <a:cs typeface="Arial" charset="0"/>
              </a:rPr>
              <a:t>USGS and NOAA/NWS</a:t>
            </a:r>
          </a:p>
          <a:p>
            <a:pPr marL="460375" indent="-230188">
              <a:lnSpc>
                <a:spcPct val="100000"/>
              </a:lnSpc>
              <a:spcBef>
                <a:spcPts val="0"/>
              </a:spcBef>
              <a:spcAft>
                <a:spcPts val="1200"/>
              </a:spcAft>
              <a:buFont typeface="Arial" charset="0"/>
              <a:buChar char="•"/>
            </a:pPr>
            <a:r>
              <a:rPr lang="en-US" sz="2300" dirty="0">
                <a:latin typeface="Arial" charset="0"/>
                <a:ea typeface="Arial" charset="0"/>
                <a:cs typeface="Arial" charset="0"/>
              </a:rPr>
              <a:t>Evaluate/select the next ~9 candidate NGWOS watersheds</a:t>
            </a:r>
          </a:p>
          <a:p>
            <a:pPr marL="460375" indent="-230188">
              <a:lnSpc>
                <a:spcPct val="100000"/>
              </a:lnSpc>
              <a:spcBef>
                <a:spcPts val="0"/>
              </a:spcBef>
              <a:spcAft>
                <a:spcPts val="1200"/>
              </a:spcAft>
              <a:buFont typeface="Arial" charset="0"/>
              <a:buChar char="•"/>
            </a:pPr>
            <a:r>
              <a:rPr lang="en-US" sz="2300" dirty="0">
                <a:latin typeface="Arial" charset="0"/>
                <a:ea typeface="Arial" charset="0"/>
                <a:cs typeface="Arial" charset="0"/>
              </a:rPr>
              <a:t>Continued R2O into Next Gen technologies</a:t>
            </a:r>
          </a:p>
        </p:txBody>
      </p:sp>
    </p:spTree>
    <p:extLst>
      <p:ext uri="{BB962C8B-B14F-4D97-AF65-F5344CB8AC3E}">
        <p14:creationId xmlns:p14="http://schemas.microsoft.com/office/powerpoint/2010/main" val="192186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Groundwater and Streamflow Information Program (GWSIP)</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F1C536-496C-A34C-B892-74BB361569C2}" type="slidenum">
              <a:rPr kumimoji="0" lang="en-US" sz="1200" b="0" i="0" u="none" strike="noStrike" kern="1200" cap="none" spc="0" normalizeH="0" baseline="0" noProof="0" smtClean="0">
                <a:ln>
                  <a:noFill/>
                </a:ln>
                <a:solidFill>
                  <a:srgbClr val="FFFFFF"/>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sp>
        <p:nvSpPr>
          <p:cNvPr id="5" name="TextBox 4"/>
          <p:cNvSpPr txBox="1"/>
          <p:nvPr/>
        </p:nvSpPr>
        <p:spPr>
          <a:xfrm>
            <a:off x="174762" y="1345577"/>
            <a:ext cx="896923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Chad Wagner			Mike Woodside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Program Coordinator		Deputy Program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2"/>
              </a:rPr>
              <a:t>cwagner@usgs.gov</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3"/>
              </a:rPr>
              <a:t>mdwoodsi@usgs.gov</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4CB149DC-10F1-4A4F-A270-46E1357B3432}"/>
              </a:ext>
            </a:extLst>
          </p:cNvPr>
          <p:cNvSpPr/>
          <p:nvPr/>
        </p:nvSpPr>
        <p:spPr>
          <a:xfrm>
            <a:off x="142959" y="2878152"/>
            <a:ext cx="8889725"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pitchFamily="2" charset="0"/>
                <a:ea typeface="+mn-ea"/>
                <a:cs typeface="+mn-cs"/>
              </a:rPr>
              <a:t>GWSIP: </a:t>
            </a:r>
            <a:r>
              <a:rPr kumimoji="0" lang="en-US" sz="2800" b="0" i="0" u="none" strike="noStrike" kern="1200" cap="none" spc="0" normalizeH="0" baseline="0" noProof="0" dirty="0" err="1">
                <a:ln>
                  <a:noFill/>
                </a:ln>
                <a:solidFill>
                  <a:srgbClr val="5B9BD5">
                    <a:lumMod val="75000"/>
                  </a:srgbClr>
                </a:solidFill>
                <a:effectLst/>
                <a:uLnTx/>
                <a:uFillTx/>
                <a:latin typeface="Times" pitchFamily="2" charset="0"/>
                <a:ea typeface="+mn-ea"/>
                <a:cs typeface="+mn-cs"/>
              </a:rPr>
              <a:t>usgs.gov</a:t>
            </a:r>
            <a:r>
              <a:rPr kumimoji="0" lang="en-US" sz="2800" b="0" i="0" u="none" strike="noStrike" kern="1200" cap="none" spc="0" normalizeH="0" baseline="0" noProof="0" dirty="0">
                <a:ln>
                  <a:noFill/>
                </a:ln>
                <a:solidFill>
                  <a:srgbClr val="5B9BD5">
                    <a:lumMod val="75000"/>
                  </a:srgbClr>
                </a:solidFill>
                <a:effectLst/>
                <a:uLnTx/>
                <a:uFillTx/>
                <a:latin typeface="Times" pitchFamily="2" charset="0"/>
                <a:ea typeface="+mn-ea"/>
                <a:cs typeface="+mn-cs"/>
              </a:rPr>
              <a:t>/</a:t>
            </a:r>
            <a:r>
              <a:rPr kumimoji="0" lang="en-US" sz="2800" b="0" i="0" u="none" strike="noStrike" kern="1200" cap="none" spc="0" normalizeH="0" baseline="0" noProof="0" dirty="0" err="1">
                <a:ln>
                  <a:noFill/>
                </a:ln>
                <a:solidFill>
                  <a:srgbClr val="5B9BD5">
                    <a:lumMod val="75000"/>
                  </a:srgbClr>
                </a:solidFill>
                <a:effectLst/>
                <a:uLnTx/>
                <a:uFillTx/>
                <a:latin typeface="Times" pitchFamily="2" charset="0"/>
                <a:ea typeface="+mn-ea"/>
                <a:cs typeface="+mn-cs"/>
              </a:rPr>
              <a:t>gwsip</a:t>
            </a:r>
            <a:endParaRPr kumimoji="0" lang="en-US" sz="2800" b="0" i="0" u="none" strike="noStrike" kern="1200" cap="none" spc="0" normalizeH="0" baseline="0" noProof="0" dirty="0">
              <a:ln>
                <a:noFill/>
              </a:ln>
              <a:solidFill>
                <a:srgbClr val="5B9BD5">
                  <a:lumMod val="75000"/>
                </a:srgbClr>
              </a:solidFill>
              <a:effectLst/>
              <a:uLnTx/>
              <a:uFillTx/>
              <a:latin typeface="Time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pitchFamily="2" charset="0"/>
                <a:ea typeface="+mn-ea"/>
                <a:cs typeface="+mn-cs"/>
              </a:rPr>
              <a:t>Water Watch: </a:t>
            </a:r>
            <a:r>
              <a:rPr kumimoji="0" lang="en-US" sz="2800" b="0" i="0" u="none" strike="noStrike" kern="1200" cap="none" spc="0" normalizeH="0" baseline="0" noProof="0" dirty="0">
                <a:ln>
                  <a:noFill/>
                </a:ln>
                <a:solidFill>
                  <a:prstClr val="black"/>
                </a:solidFill>
                <a:effectLst/>
                <a:uLnTx/>
                <a:uFillTx/>
                <a:latin typeface="Times" pitchFamily="2" charset="0"/>
                <a:ea typeface="+mn-ea"/>
                <a:cs typeface="+mn-cs"/>
                <a:hlinkClick r:id="rId4"/>
              </a:rPr>
              <a:t>https://waterwatch.usgs.gov</a:t>
            </a:r>
            <a:endParaRPr kumimoji="0" lang="en-US" sz="2800" b="0" i="0" u="none" strike="noStrike" kern="1200" cap="none" spc="0" normalizeH="0" baseline="0" noProof="0" dirty="0">
              <a:ln>
                <a:noFill/>
              </a:ln>
              <a:solidFill>
                <a:prstClr val="black"/>
              </a:solidFill>
              <a:effectLst/>
              <a:uLnTx/>
              <a:uFillTx/>
              <a:latin typeface="Time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pitchFamily="2" charset="0"/>
                <a:ea typeface="+mn-ea"/>
                <a:cs typeface="+mn-cs"/>
              </a:rPr>
              <a:t>GW Watch: </a:t>
            </a:r>
            <a:r>
              <a:rPr kumimoji="0" lang="en-US" sz="2800" b="0" i="0" u="none" strike="noStrike" kern="1200" cap="none" spc="0" normalizeH="0" baseline="0" noProof="0" dirty="0">
                <a:ln>
                  <a:noFill/>
                </a:ln>
                <a:solidFill>
                  <a:prstClr val="black"/>
                </a:solidFill>
                <a:effectLst/>
                <a:uLnTx/>
                <a:uFillTx/>
                <a:latin typeface="Times" pitchFamily="2" charset="0"/>
                <a:ea typeface="+mn-ea"/>
                <a:cs typeface="+mn-cs"/>
                <a:hlinkClick r:id="rId5"/>
              </a:rPr>
              <a:t>https://groundwaterwatch.usgs.gov</a:t>
            </a:r>
            <a:endParaRPr kumimoji="0" lang="en-US" sz="2800" b="0" i="0" u="none" strike="noStrike" kern="1200" cap="none" spc="0" normalizeH="0" baseline="0" noProof="0" dirty="0">
              <a:ln>
                <a:noFill/>
              </a:ln>
              <a:solidFill>
                <a:prstClr val="black"/>
              </a:solidFill>
              <a:effectLst/>
              <a:uLnTx/>
              <a:uFillTx/>
              <a:latin typeface="Time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pitchFamily="2" charset="0"/>
                <a:ea typeface="+mn-ea"/>
                <a:cs typeface="+mn-cs"/>
              </a:rPr>
              <a:t>Water Alert: </a:t>
            </a:r>
            <a:r>
              <a:rPr kumimoji="0" lang="en-US" sz="2800" b="0" i="0" u="none" strike="noStrike" kern="1200" cap="none" spc="0" normalizeH="0" baseline="0" noProof="0" dirty="0">
                <a:ln>
                  <a:noFill/>
                </a:ln>
                <a:solidFill>
                  <a:prstClr val="black"/>
                </a:solidFill>
                <a:effectLst/>
                <a:uLnTx/>
                <a:uFillTx/>
                <a:latin typeface="Times" pitchFamily="2" charset="0"/>
                <a:ea typeface="+mn-ea"/>
                <a:cs typeface="+mn-cs"/>
                <a:hlinkClick r:id="rId6"/>
              </a:rPr>
              <a:t>https://water.usgs.gov/wateralert/parameters/</a:t>
            </a:r>
            <a:endParaRPr kumimoji="0" lang="en-US" sz="2800" b="0" i="0" u="none" strike="noStrike" kern="1200" cap="none" spc="0" normalizeH="0" baseline="0" noProof="0" dirty="0">
              <a:ln>
                <a:noFill/>
              </a:ln>
              <a:solidFill>
                <a:prstClr val="black"/>
              </a:solidFill>
              <a:effectLst/>
              <a:uLnTx/>
              <a:uFillTx/>
              <a:latin typeface="Time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pitchFamily="2" charset="0"/>
                <a:ea typeface="+mn-ea"/>
                <a:cs typeface="+mn-cs"/>
              </a:rPr>
              <a:t>Water Mobile Data: </a:t>
            </a:r>
            <a:r>
              <a:rPr kumimoji="0" lang="en-US" sz="2800" b="0" i="0" u="none" strike="noStrike" kern="1200" cap="none" spc="0" normalizeH="0" baseline="0" noProof="0" dirty="0">
                <a:ln>
                  <a:noFill/>
                </a:ln>
                <a:solidFill>
                  <a:prstClr val="black"/>
                </a:solidFill>
                <a:effectLst/>
                <a:uLnTx/>
                <a:uFillTx/>
                <a:latin typeface="Times" pitchFamily="2" charset="0"/>
                <a:ea typeface="+mn-ea"/>
                <a:cs typeface="+mn-cs"/>
                <a:hlinkClick r:id="rId7"/>
              </a:rPr>
              <a:t>https://m.waterdata.usgs.gov</a:t>
            </a:r>
            <a:endParaRPr kumimoji="0" lang="en-US" sz="2800" b="0" i="0" u="none" strike="noStrike" kern="1200" cap="none" spc="0" normalizeH="0" baseline="0" noProof="0" dirty="0">
              <a:ln>
                <a:noFill/>
              </a:ln>
              <a:solidFill>
                <a:prstClr val="black"/>
              </a:solidFill>
              <a:effectLst/>
              <a:uLnTx/>
              <a:uFillTx/>
              <a:latin typeface="Time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pitchFamily="2" charset="0"/>
                <a:ea typeface="+mn-ea"/>
                <a:cs typeface="+mn-cs"/>
              </a:rPr>
              <a:t>StreamStats</a:t>
            </a:r>
            <a:r>
              <a:rPr kumimoji="0" lang="en-US" sz="2800" b="1" i="0" u="none" strike="noStrike" kern="1200" cap="none" spc="0" normalizeH="0" baseline="0" noProof="0" dirty="0">
                <a:ln>
                  <a:noFill/>
                </a:ln>
                <a:solidFill>
                  <a:prstClr val="black"/>
                </a:solidFill>
                <a:effectLst/>
                <a:uLnTx/>
                <a:uFillTx/>
                <a:latin typeface="Times" pitchFamily="2" charset="0"/>
                <a:ea typeface="+mn-ea"/>
                <a:cs typeface="+mn-cs"/>
              </a:rPr>
              <a:t>:</a:t>
            </a:r>
            <a:r>
              <a:rPr kumimoji="0" lang="en-US" sz="2800" b="0" i="0" u="none" strike="noStrike" kern="1200" cap="none" spc="0" normalizeH="0" baseline="0" noProof="0" dirty="0">
                <a:ln>
                  <a:noFill/>
                </a:ln>
                <a:solidFill>
                  <a:prstClr val="black"/>
                </a:solidFill>
                <a:effectLst/>
                <a:uLnTx/>
                <a:uFillTx/>
                <a:latin typeface="Times" pitchFamily="2" charset="0"/>
                <a:ea typeface="+mn-ea"/>
                <a:cs typeface="+mn-cs"/>
              </a:rPr>
              <a:t> </a:t>
            </a:r>
            <a:r>
              <a:rPr kumimoji="0" lang="en-US" sz="2800" b="0" i="0" u="none" strike="noStrike" kern="1200" cap="none" spc="0" normalizeH="0" baseline="0" noProof="0" dirty="0">
                <a:ln>
                  <a:noFill/>
                </a:ln>
                <a:solidFill>
                  <a:prstClr val="black"/>
                </a:solidFill>
                <a:effectLst/>
                <a:uLnTx/>
                <a:uFillTx/>
                <a:latin typeface="Times" pitchFamily="2" charset="0"/>
                <a:ea typeface="+mn-ea"/>
                <a:cs typeface="+mn-cs"/>
                <a:hlinkClick r:id="rId8"/>
              </a:rPr>
              <a:t>https://streamstats.usgs.gov/ss/</a:t>
            </a:r>
            <a:endParaRPr kumimoji="0" lang="en-US" sz="2800" b="0" i="0" u="none" strike="noStrike" kern="1200" cap="none" spc="0" normalizeH="0" baseline="0" noProof="0" dirty="0">
              <a:ln>
                <a:noFill/>
              </a:ln>
              <a:solidFill>
                <a:prstClr val="black"/>
              </a:solidFill>
              <a:effectLst/>
              <a:uLnTx/>
              <a:uFillTx/>
              <a:latin typeface="Time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pitchFamily="2" charset="0"/>
                <a:ea typeface="+mn-ea"/>
                <a:cs typeface="+mn-cs"/>
              </a:rPr>
              <a:t>Flood Event Viewer: </a:t>
            </a:r>
            <a:r>
              <a:rPr kumimoji="0" lang="en-US" sz="2800" b="0" i="0" u="none" strike="noStrike" kern="1200" cap="none" spc="0" normalizeH="0" baseline="0" noProof="0" dirty="0">
                <a:ln>
                  <a:noFill/>
                </a:ln>
                <a:solidFill>
                  <a:prstClr val="black"/>
                </a:solidFill>
                <a:effectLst/>
                <a:uLnTx/>
                <a:uFillTx/>
                <a:latin typeface="Times" pitchFamily="2" charset="0"/>
                <a:ea typeface="+mn-ea"/>
                <a:cs typeface="+mn-cs"/>
                <a:hlinkClick r:id="rId9"/>
              </a:rPr>
              <a:t>https://stn.wim.usgs.gov/fev/</a:t>
            </a:r>
            <a:endParaRPr kumimoji="0" lang="en-US" sz="2800" b="0" i="0" u="none" strike="noStrike" kern="1200" cap="none" spc="0" normalizeH="0" baseline="0" noProof="0" dirty="0">
              <a:ln>
                <a:noFill/>
              </a:ln>
              <a:solidFill>
                <a:prstClr val="black"/>
              </a:solidFill>
              <a:effectLst/>
              <a:uLnTx/>
              <a:uFillTx/>
              <a:latin typeface="Time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pitchFamily="2" charset="0"/>
                <a:ea typeface="+mn-ea"/>
                <a:cs typeface="+mn-cs"/>
              </a:rPr>
              <a:t>Flood Inundation Mapper: </a:t>
            </a:r>
            <a:r>
              <a:rPr kumimoji="0" lang="en-US" sz="2800" b="0" i="0" u="none" strike="noStrike" kern="1200" cap="none" spc="0" normalizeH="0" baseline="0" noProof="0" dirty="0">
                <a:ln>
                  <a:noFill/>
                </a:ln>
                <a:solidFill>
                  <a:prstClr val="black"/>
                </a:solidFill>
                <a:effectLst/>
                <a:uLnTx/>
                <a:uFillTx/>
                <a:latin typeface="Times" pitchFamily="2" charset="0"/>
                <a:ea typeface="+mn-ea"/>
                <a:cs typeface="+mn-cs"/>
                <a:hlinkClick r:id="rId10"/>
              </a:rPr>
              <a:t>https://fim.wim.usgs.gov/fim/</a:t>
            </a:r>
            <a:endParaRPr kumimoji="0" lang="en-US" sz="2800" b="0" i="0" u="none" strike="noStrike" kern="1200" cap="none" spc="0" normalizeH="0" baseline="0" noProof="0" dirty="0">
              <a:ln>
                <a:noFill/>
              </a:ln>
              <a:solidFill>
                <a:prstClr val="black"/>
              </a:solidFill>
              <a:effectLst/>
              <a:uLnTx/>
              <a:uFillTx/>
              <a:latin typeface="Times" pitchFamily="2" charset="0"/>
              <a:ea typeface="+mn-ea"/>
              <a:cs typeface="+mn-cs"/>
            </a:endParaRPr>
          </a:p>
        </p:txBody>
      </p:sp>
    </p:spTree>
    <p:extLst>
      <p:ext uri="{BB962C8B-B14F-4D97-AF65-F5344CB8AC3E}">
        <p14:creationId xmlns:p14="http://schemas.microsoft.com/office/powerpoint/2010/main" val="40195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5AA5D-5D80-5242-B823-E32715E7394D}"/>
              </a:ext>
            </a:extLst>
          </p:cNvPr>
          <p:cNvSpPr>
            <a:spLocks noGrp="1"/>
          </p:cNvSpPr>
          <p:nvPr>
            <p:ph type="title"/>
          </p:nvPr>
        </p:nvSpPr>
        <p:spPr/>
        <p:txBody>
          <a:bodyPr/>
          <a:lstStyle/>
          <a:p>
            <a:r>
              <a:rPr lang="en-US" dirty="0"/>
              <a:t>Questions/Discussion</a:t>
            </a:r>
          </a:p>
        </p:txBody>
      </p:sp>
      <p:sp>
        <p:nvSpPr>
          <p:cNvPr id="4" name="Slide Number Placeholder 3">
            <a:extLst>
              <a:ext uri="{FF2B5EF4-FFF2-40B4-BE49-F238E27FC236}">
                <a16:creationId xmlns:a16="http://schemas.microsoft.com/office/drawing/2014/main" id="{150A1884-EC11-AB40-A5EB-CDE37C6483B2}"/>
              </a:ext>
            </a:extLst>
          </p:cNvPr>
          <p:cNvSpPr>
            <a:spLocks noGrp="1"/>
          </p:cNvSpPr>
          <p:nvPr>
            <p:ph type="sldNum" sz="quarter" idx="4"/>
          </p:nvPr>
        </p:nvSpPr>
        <p:spPr/>
        <p:txBody>
          <a:bodyPr/>
          <a:lstStyle/>
          <a:p>
            <a:fld id="{7DF1C536-496C-A34C-B892-74BB361569C2}" type="slidenum">
              <a:rPr lang="en-US" smtClean="0">
                <a:solidFill>
                  <a:srgbClr val="FFFFFF"/>
                </a:solidFill>
                <a:latin typeface="Arial"/>
                <a:cs typeface="Arial"/>
              </a:rPr>
              <a:pPr/>
              <a:t>18</a:t>
            </a:fld>
            <a:endParaRPr lang="en-US" dirty="0">
              <a:solidFill>
                <a:srgbClr val="FFFFFF"/>
              </a:solidFill>
              <a:latin typeface="Arial"/>
              <a:cs typeface="Arial"/>
            </a:endParaRPr>
          </a:p>
        </p:txBody>
      </p:sp>
      <p:pic>
        <p:nvPicPr>
          <p:cNvPr id="3" name="Picture 2">
            <a:extLst>
              <a:ext uri="{FF2B5EF4-FFF2-40B4-BE49-F238E27FC236}">
                <a16:creationId xmlns:a16="http://schemas.microsoft.com/office/drawing/2014/main" id="{68DD1E8A-C02B-4F97-AEC5-24A685312A22}"/>
              </a:ext>
            </a:extLst>
          </p:cNvPr>
          <p:cNvPicPr>
            <a:picLocks noChangeAspect="1"/>
          </p:cNvPicPr>
          <p:nvPr/>
        </p:nvPicPr>
        <p:blipFill>
          <a:blip r:embed="rId3"/>
          <a:stretch>
            <a:fillRect/>
          </a:stretch>
        </p:blipFill>
        <p:spPr>
          <a:xfrm>
            <a:off x="0" y="1325564"/>
            <a:ext cx="4746171" cy="2468704"/>
          </a:xfrm>
          <a:prstGeom prst="rect">
            <a:avLst/>
          </a:prstGeom>
        </p:spPr>
      </p:pic>
      <p:pic>
        <p:nvPicPr>
          <p:cNvPr id="5" name="Picture 4">
            <a:extLst>
              <a:ext uri="{FF2B5EF4-FFF2-40B4-BE49-F238E27FC236}">
                <a16:creationId xmlns:a16="http://schemas.microsoft.com/office/drawing/2014/main" id="{554582E7-D3FE-4918-A1B1-88237BA70F1F}"/>
              </a:ext>
            </a:extLst>
          </p:cNvPr>
          <p:cNvPicPr/>
          <p:nvPr/>
        </p:nvPicPr>
        <p:blipFill rotWithShape="1">
          <a:blip r:embed="rId4"/>
          <a:srcRect l="1655" t="3521" r="1655" b="4712"/>
          <a:stretch/>
        </p:blipFill>
        <p:spPr>
          <a:xfrm>
            <a:off x="2099764" y="3794268"/>
            <a:ext cx="4397829" cy="2612799"/>
          </a:xfrm>
          <a:prstGeom prst="rect">
            <a:avLst/>
          </a:prstGeom>
        </p:spPr>
      </p:pic>
      <p:pic>
        <p:nvPicPr>
          <p:cNvPr id="6" name="Picture 5">
            <a:extLst>
              <a:ext uri="{FF2B5EF4-FFF2-40B4-BE49-F238E27FC236}">
                <a16:creationId xmlns:a16="http://schemas.microsoft.com/office/drawing/2014/main" id="{DD9C7327-67EB-479D-8375-A9F95BFDAEFF}"/>
              </a:ext>
            </a:extLst>
          </p:cNvPr>
          <p:cNvPicPr>
            <a:picLocks noChangeAspect="1"/>
          </p:cNvPicPr>
          <p:nvPr/>
        </p:nvPicPr>
        <p:blipFill rotWithShape="1">
          <a:blip r:embed="rId5"/>
          <a:srcRect l="16000" t="6594" b="8718"/>
          <a:stretch/>
        </p:blipFill>
        <p:spPr>
          <a:xfrm>
            <a:off x="4746171" y="1325563"/>
            <a:ext cx="4397829" cy="2505668"/>
          </a:xfrm>
          <a:prstGeom prst="rect">
            <a:avLst/>
          </a:prstGeom>
        </p:spPr>
      </p:pic>
    </p:spTree>
    <p:extLst>
      <p:ext uri="{BB962C8B-B14F-4D97-AF65-F5344CB8AC3E}">
        <p14:creationId xmlns:p14="http://schemas.microsoft.com/office/powerpoint/2010/main" val="300030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A784-01EB-BB43-94C7-FF546BF9012E}"/>
              </a:ext>
            </a:extLst>
          </p:cNvPr>
          <p:cNvSpPr>
            <a:spLocks noGrp="1"/>
          </p:cNvSpPr>
          <p:nvPr>
            <p:ph type="title"/>
          </p:nvPr>
        </p:nvSpPr>
        <p:spPr/>
        <p:txBody>
          <a:bodyPr/>
          <a:lstStyle/>
          <a:p>
            <a:r>
              <a:rPr lang="en-US" dirty="0"/>
              <a:t>Agile and Adaptive Approach to Water Observing System</a:t>
            </a:r>
          </a:p>
        </p:txBody>
      </p:sp>
      <p:sp>
        <p:nvSpPr>
          <p:cNvPr id="3" name="Content Placeholder 2">
            <a:extLst>
              <a:ext uri="{FF2B5EF4-FFF2-40B4-BE49-F238E27FC236}">
                <a16:creationId xmlns:a16="http://schemas.microsoft.com/office/drawing/2014/main" id="{19D19045-3CD6-9042-A514-A208D148239A}"/>
              </a:ext>
            </a:extLst>
          </p:cNvPr>
          <p:cNvSpPr>
            <a:spLocks noGrp="1"/>
          </p:cNvSpPr>
          <p:nvPr>
            <p:ph idx="1"/>
          </p:nvPr>
        </p:nvSpPr>
        <p:spPr/>
        <p:txBody>
          <a:bodyPr>
            <a:normAutofit/>
          </a:bodyPr>
          <a:lstStyle/>
          <a:p>
            <a:pPr marL="0" indent="0">
              <a:buNone/>
            </a:pPr>
            <a:r>
              <a:rPr lang="en-US" sz="3200" b="1" i="1" dirty="0">
                <a:latin typeface="Times New Roman" panose="02020603050405020304" pitchFamily="18" charset="0"/>
                <a:cs typeface="Times New Roman" panose="02020603050405020304" pitchFamily="18" charset="0"/>
              </a:rPr>
              <a:t>“We are moving from a world in which the big eat the small to a world in which the fast eat the slow.”  </a:t>
            </a:r>
          </a:p>
          <a:p>
            <a:pPr marL="0" indent="0">
              <a:buNone/>
            </a:pPr>
            <a:r>
              <a:rPr lang="en-US" sz="2400" dirty="0">
                <a:latin typeface="Times New Roman" panose="02020603050405020304" pitchFamily="18" charset="0"/>
                <a:cs typeface="Times New Roman" panose="02020603050405020304" pitchFamily="18" charset="0"/>
              </a:rPr>
              <a:t>	Klaus Schwab, 2015 World Economic Forum</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1.1 billion M2M connections worldwide in 2017 </a:t>
            </a:r>
          </a:p>
          <a:p>
            <a:pPr marL="0" indent="0">
              <a:buNone/>
            </a:pPr>
            <a:r>
              <a:rPr lang="en-US" b="1" dirty="0">
                <a:latin typeface="Times New Roman" panose="02020603050405020304" pitchFamily="18" charset="0"/>
                <a:cs typeface="Times New Roman" panose="02020603050405020304" pitchFamily="18" charset="0"/>
              </a:rPr>
              <a:t>~2.6 billion M2M connections by 2020</a:t>
            </a:r>
          </a:p>
          <a:p>
            <a:pPr marL="0" indent="0">
              <a:buNone/>
            </a:pPr>
            <a:r>
              <a:rPr lang="en-US"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Almost half are cellular connections</a:t>
            </a:r>
          </a:p>
          <a:p>
            <a:pPr marL="0" indent="0">
              <a:buNone/>
            </a:pPr>
            <a:r>
              <a:rPr lang="en-US" sz="2400" i="1" dirty="0">
                <a:latin typeface="Times New Roman" panose="02020603050405020304" pitchFamily="18" charset="0"/>
                <a:cs typeface="Times New Roman" panose="02020603050405020304" pitchFamily="18" charset="0"/>
              </a:rPr>
              <a:t>			Fulton and </a:t>
            </a:r>
            <a:r>
              <a:rPr lang="en-US" sz="2400" i="1" dirty="0" err="1">
                <a:latin typeface="Times New Roman" panose="02020603050405020304" pitchFamily="18" charset="0"/>
                <a:cs typeface="Times New Roman" panose="02020603050405020304" pitchFamily="18" charset="0"/>
              </a:rPr>
              <a:t>Rejeski</a:t>
            </a:r>
            <a:r>
              <a:rPr lang="en-US" sz="2400" i="1" dirty="0">
                <a:latin typeface="Times New Roman" panose="02020603050405020304" pitchFamily="18" charset="0"/>
                <a:cs typeface="Times New Roman" panose="02020603050405020304" pitchFamily="18" charset="0"/>
              </a:rPr>
              <a:t>, 2018</a:t>
            </a:r>
          </a:p>
          <a:p>
            <a:pPr marL="0" indent="0">
              <a:buNone/>
            </a:pPr>
            <a:endParaRPr lang="en-US" sz="2400" i="1" dirty="0">
              <a:latin typeface="Times New Roman" panose="02020603050405020304" pitchFamily="18" charset="0"/>
              <a:cs typeface="Times New Roman" panose="02020603050405020304" pitchFamily="18" charset="0"/>
            </a:endParaRPr>
          </a:p>
          <a:p>
            <a:pPr marL="0" indent="0">
              <a:buNone/>
            </a:pPr>
            <a:endParaRPr lang="en-US" sz="2400"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503CC5B-7683-4942-AC72-D2C522A3615C}"/>
              </a:ext>
            </a:extLst>
          </p:cNvPr>
          <p:cNvSpPr>
            <a:spLocks noGrp="1"/>
          </p:cNvSpPr>
          <p:nvPr>
            <p:ph type="sldNum" sz="quarter" idx="4"/>
          </p:nvPr>
        </p:nvSpPr>
        <p:spPr/>
        <p:txBody>
          <a:bodyPr/>
          <a:lstStyle/>
          <a:p>
            <a:fld id="{7DF1C536-496C-A34C-B892-74BB361569C2}" type="slidenum">
              <a:rPr lang="en-US" smtClean="0">
                <a:solidFill>
                  <a:srgbClr val="FFFFFF"/>
                </a:solidFill>
                <a:latin typeface="Arial"/>
                <a:cs typeface="Arial"/>
              </a:rPr>
              <a:pPr/>
              <a:t>2</a:t>
            </a:fld>
            <a:endParaRPr lang="en-US" dirty="0">
              <a:solidFill>
                <a:srgbClr val="FFFFFF"/>
              </a:solidFill>
              <a:latin typeface="Arial"/>
              <a:cs typeface="Arial"/>
            </a:endParaRPr>
          </a:p>
        </p:txBody>
      </p:sp>
    </p:spTree>
    <p:extLst>
      <p:ext uri="{BB962C8B-B14F-4D97-AF65-F5344CB8AC3E}">
        <p14:creationId xmlns:p14="http://schemas.microsoft.com/office/powerpoint/2010/main" val="166601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B6EB-E437-4E5C-8EF3-DFEE83BE825F}"/>
              </a:ext>
            </a:extLst>
          </p:cNvPr>
          <p:cNvSpPr>
            <a:spLocks noGrp="1"/>
          </p:cNvSpPr>
          <p:nvPr>
            <p:ph type="title"/>
          </p:nvPr>
        </p:nvSpPr>
        <p:spPr/>
        <p:txBody>
          <a:bodyPr/>
          <a:lstStyle/>
          <a:p>
            <a:r>
              <a:rPr lang="en-US" dirty="0"/>
              <a:t>Advancements in modeling</a:t>
            </a:r>
          </a:p>
        </p:txBody>
      </p:sp>
      <p:sp>
        <p:nvSpPr>
          <p:cNvPr id="3" name="Content Placeholder 2">
            <a:extLst>
              <a:ext uri="{FF2B5EF4-FFF2-40B4-BE49-F238E27FC236}">
                <a16:creationId xmlns:a16="http://schemas.microsoft.com/office/drawing/2014/main" id="{E12AAD39-A4FE-4D7B-8FF7-CDCFB7BF903F}"/>
              </a:ext>
            </a:extLst>
          </p:cNvPr>
          <p:cNvSpPr>
            <a:spLocks noGrp="1"/>
          </p:cNvSpPr>
          <p:nvPr>
            <p:ph idx="1"/>
          </p:nvPr>
        </p:nvSpPr>
        <p:spPr>
          <a:xfrm>
            <a:off x="190414" y="1421176"/>
            <a:ext cx="8758409" cy="4924540"/>
          </a:xfrm>
        </p:spPr>
        <p:txBody>
          <a:bodyPr>
            <a:normAutofit/>
          </a:bodyPr>
          <a:lstStyle/>
          <a:p>
            <a:r>
              <a:rPr lang="en-US" sz="2600" dirty="0"/>
              <a:t>Advanced water models can now integrate observed water data with physical process understanding, socioeconomic risk, and policy information to:</a:t>
            </a:r>
          </a:p>
          <a:p>
            <a:pPr lvl="1"/>
            <a:r>
              <a:rPr lang="en-US" sz="2100" dirty="0"/>
              <a:t>optimize water usage;</a:t>
            </a:r>
          </a:p>
          <a:p>
            <a:pPr lvl="1"/>
            <a:r>
              <a:rPr lang="en-US" sz="2100" dirty="0"/>
              <a:t>meet water-quality needs and instream flow requirements;</a:t>
            </a:r>
          </a:p>
          <a:p>
            <a:pPr lvl="1"/>
            <a:r>
              <a:rPr lang="en-US" sz="2100" dirty="0"/>
              <a:t>reduce construction costs and damages from hydrologic extremes; </a:t>
            </a:r>
          </a:p>
          <a:p>
            <a:pPr lvl="1"/>
            <a:r>
              <a:rPr lang="en-US" sz="2100" dirty="0"/>
              <a:t>provide forecasts to minimize risk and impacts from water hazards;</a:t>
            </a:r>
          </a:p>
          <a:p>
            <a:pPr lvl="1"/>
            <a:r>
              <a:rPr lang="en-US" sz="2100" dirty="0"/>
              <a:t>meet current and future water needs.</a:t>
            </a:r>
          </a:p>
          <a:p>
            <a:endParaRPr lang="en-US" sz="1400" dirty="0"/>
          </a:p>
          <a:p>
            <a:r>
              <a:rPr lang="en-US" sz="2600" dirty="0"/>
              <a:t>However, these models and tools require more extensive observational data than the current </a:t>
            </a:r>
            <a:r>
              <a:rPr lang="en-US" sz="2600" dirty="0" err="1"/>
              <a:t>streamgage</a:t>
            </a:r>
            <a:r>
              <a:rPr lang="en-US" sz="2600" dirty="0"/>
              <a:t> network can provide. </a:t>
            </a:r>
          </a:p>
          <a:p>
            <a:endParaRPr lang="en-US" dirty="0"/>
          </a:p>
        </p:txBody>
      </p:sp>
      <p:sp>
        <p:nvSpPr>
          <p:cNvPr id="4" name="Slide Number Placeholder 3">
            <a:extLst>
              <a:ext uri="{FF2B5EF4-FFF2-40B4-BE49-F238E27FC236}">
                <a16:creationId xmlns:a16="http://schemas.microsoft.com/office/drawing/2014/main" id="{41C28DA4-9F14-4DCA-B3BA-6D21C9B69973}"/>
              </a:ext>
            </a:extLst>
          </p:cNvPr>
          <p:cNvSpPr>
            <a:spLocks noGrp="1"/>
          </p:cNvSpPr>
          <p:nvPr>
            <p:ph type="sldNum" sz="quarter" idx="4"/>
          </p:nvPr>
        </p:nvSpPr>
        <p:spPr/>
        <p:txBody>
          <a:bodyPr/>
          <a:lstStyle/>
          <a:p>
            <a:fld id="{7DF1C536-496C-A34C-B892-74BB361569C2}" type="slidenum">
              <a:rPr lang="en-US" smtClean="0">
                <a:solidFill>
                  <a:srgbClr val="FFFFFF"/>
                </a:solidFill>
                <a:latin typeface="Arial"/>
                <a:cs typeface="Arial"/>
              </a:rPr>
              <a:pPr/>
              <a:t>3</a:t>
            </a:fld>
            <a:endParaRPr lang="en-US" dirty="0">
              <a:solidFill>
                <a:srgbClr val="FFFFFF"/>
              </a:solidFill>
              <a:latin typeface="Arial"/>
              <a:cs typeface="Arial"/>
            </a:endParaRPr>
          </a:p>
        </p:txBody>
      </p:sp>
    </p:spTree>
    <p:extLst>
      <p:ext uri="{BB962C8B-B14F-4D97-AF65-F5344CB8AC3E}">
        <p14:creationId xmlns:p14="http://schemas.microsoft.com/office/powerpoint/2010/main" val="60204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F1C536-496C-A34C-B892-74BB361569C2}" type="slidenum">
              <a:rPr kumimoji="0" lang="en-US" sz="1200" b="0" i="0" u="none" strike="noStrike" kern="1200" cap="none" spc="0" normalizeH="0" baseline="0" noProof="0" smtClean="0">
                <a:ln>
                  <a:noFill/>
                </a:ln>
                <a:solidFill>
                  <a:srgbClr val="FFFFFF"/>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sp>
        <p:nvSpPr>
          <p:cNvPr id="2" name="Title 1"/>
          <p:cNvSpPr>
            <a:spLocks noGrp="1"/>
          </p:cNvSpPr>
          <p:nvPr>
            <p:ph type="title"/>
          </p:nvPr>
        </p:nvSpPr>
        <p:spPr/>
        <p:txBody>
          <a:bodyPr/>
          <a:lstStyle/>
          <a:p>
            <a:endParaRPr lang="en-US"/>
          </a:p>
        </p:txBody>
      </p:sp>
      <p:sp>
        <p:nvSpPr>
          <p:cNvPr id="9" name="Title 5"/>
          <p:cNvSpPr txBox="1">
            <a:spLocks/>
          </p:cNvSpPr>
          <p:nvPr/>
        </p:nvSpPr>
        <p:spPr>
          <a:xfrm>
            <a:off x="-4762" y="1"/>
            <a:ext cx="9148762" cy="1320799"/>
          </a:xfrm>
          <a:prstGeom prst="rect">
            <a:avLst/>
          </a:prstGeom>
          <a:solidFill>
            <a:srgbClr val="001B3B"/>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bg1"/>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ea typeface="+mj-ea"/>
                <a:cs typeface="Arial"/>
              </a:rPr>
              <a:t>Next Generation Water Observing System (NGWOS)</a:t>
            </a:r>
          </a:p>
        </p:txBody>
      </p:sp>
      <p:sp>
        <p:nvSpPr>
          <p:cNvPr id="15" name="Content Placeholder 2">
            <a:extLst>
              <a:ext uri="{FF2B5EF4-FFF2-40B4-BE49-F238E27FC236}">
                <a16:creationId xmlns:a16="http://schemas.microsoft.com/office/drawing/2014/main" id="{038EEC79-70BC-D648-BF8E-652B764169D0}"/>
              </a:ext>
            </a:extLst>
          </p:cNvPr>
          <p:cNvSpPr>
            <a:spLocks noGrp="1"/>
          </p:cNvSpPr>
          <p:nvPr>
            <p:ph idx="1"/>
          </p:nvPr>
        </p:nvSpPr>
        <p:spPr>
          <a:xfrm>
            <a:off x="170006" y="1365319"/>
            <a:ext cx="8973994" cy="5172548"/>
          </a:xfrm>
        </p:spPr>
        <p:txBody>
          <a:bodyPr>
            <a:noAutofit/>
          </a:bodyPr>
          <a:lstStyle/>
          <a:p>
            <a:pPr marL="0" indent="0">
              <a:lnSpc>
                <a:spcPct val="120000"/>
              </a:lnSpc>
              <a:spcBef>
                <a:spcPts val="0"/>
              </a:spcBef>
              <a:spcAft>
                <a:spcPts val="600"/>
              </a:spcAft>
              <a:buNone/>
            </a:pPr>
            <a:r>
              <a:rPr lang="en-US" sz="3200" i="1" dirty="0">
                <a:latin typeface="Times New Roman" panose="02020603050405020304" pitchFamily="18" charset="0"/>
                <a:ea typeface="Arial" charset="0"/>
                <a:cs typeface="Times New Roman" panose="02020603050405020304" pitchFamily="18" charset="0"/>
              </a:rPr>
              <a:t>The Next Generation Water Observing System (NGWOS) is part of a wider USGS plan to:</a:t>
            </a:r>
          </a:p>
          <a:p>
            <a:pPr marL="514350" indent="-514350">
              <a:lnSpc>
                <a:spcPct val="120000"/>
              </a:lnSpc>
              <a:spcBef>
                <a:spcPts val="0"/>
              </a:spcBef>
              <a:spcAft>
                <a:spcPts val="600"/>
              </a:spcAft>
              <a:buAutoNum type="arabicParenR"/>
            </a:pPr>
            <a:r>
              <a:rPr lang="en-US" sz="2500" i="1" dirty="0">
                <a:latin typeface="Times New Roman" panose="02020603050405020304" pitchFamily="18" charset="0"/>
                <a:ea typeface="Arial" charset="0"/>
                <a:cs typeface="Times New Roman" panose="02020603050405020304" pitchFamily="18" charset="0"/>
              </a:rPr>
              <a:t>Improve and enhance our current observing and information delivery systems by providing high temporal and spatial-resolution water data in real-time.</a:t>
            </a:r>
          </a:p>
          <a:p>
            <a:pPr marL="514350" indent="-514350">
              <a:lnSpc>
                <a:spcPct val="120000"/>
              </a:lnSpc>
              <a:spcBef>
                <a:spcPts val="0"/>
              </a:spcBef>
              <a:spcAft>
                <a:spcPts val="600"/>
              </a:spcAft>
              <a:buFont typeface="Arial" panose="020B0604020202020204" pitchFamily="34" charset="0"/>
              <a:buAutoNum type="arabicParenR"/>
            </a:pPr>
            <a:r>
              <a:rPr lang="en-US" sz="2500" i="1" dirty="0">
                <a:latin typeface="Times New Roman" panose="02020603050405020304" pitchFamily="18" charset="0"/>
                <a:cs typeface="Times New Roman" panose="02020603050405020304" pitchFamily="18" charset="0"/>
              </a:rPr>
              <a:t>Increase the </a:t>
            </a:r>
            <a:r>
              <a:rPr lang="en-US" sz="2500" b="1" i="1" dirty="0">
                <a:latin typeface="Times New Roman" panose="02020603050405020304" pitchFamily="18" charset="0"/>
                <a:cs typeface="Times New Roman" panose="02020603050405020304" pitchFamily="18" charset="0"/>
              </a:rPr>
              <a:t>value</a:t>
            </a:r>
            <a:r>
              <a:rPr lang="en-US" sz="2500" i="1" dirty="0">
                <a:latin typeface="Times New Roman" panose="02020603050405020304" pitchFamily="18" charset="0"/>
                <a:cs typeface="Times New Roman" panose="02020603050405020304" pitchFamily="18" charset="0"/>
              </a:rPr>
              <a:t>, </a:t>
            </a:r>
            <a:r>
              <a:rPr lang="en-US" sz="2500" b="1" i="1" dirty="0">
                <a:latin typeface="Times New Roman" panose="02020603050405020304" pitchFamily="18" charset="0"/>
                <a:cs typeface="Times New Roman" panose="02020603050405020304" pitchFamily="18" charset="0"/>
              </a:rPr>
              <a:t>relevance</a:t>
            </a:r>
            <a:r>
              <a:rPr lang="en-US" sz="2500" i="1" dirty="0">
                <a:latin typeface="Times New Roman" panose="02020603050405020304" pitchFamily="18" charset="0"/>
                <a:cs typeface="Times New Roman" panose="02020603050405020304" pitchFamily="18" charset="0"/>
              </a:rPr>
              <a:t>, and societal </a:t>
            </a:r>
            <a:r>
              <a:rPr lang="en-US" sz="2500" b="1" i="1" dirty="0">
                <a:latin typeface="Times New Roman" panose="02020603050405020304" pitchFamily="18" charset="0"/>
                <a:cs typeface="Times New Roman" panose="02020603050405020304" pitchFamily="18" charset="0"/>
              </a:rPr>
              <a:t>benefits</a:t>
            </a:r>
            <a:r>
              <a:rPr lang="en-US" sz="2500" i="1" dirty="0">
                <a:latin typeface="Times New Roman" panose="02020603050405020304" pitchFamily="18" charset="0"/>
                <a:cs typeface="Times New Roman" panose="02020603050405020304" pitchFamily="18" charset="0"/>
              </a:rPr>
              <a:t> of USGS science by s</a:t>
            </a:r>
            <a:r>
              <a:rPr lang="en-US" sz="2500" i="1" dirty="0">
                <a:latin typeface="Times New Roman" panose="02020603050405020304" pitchFamily="18" charset="0"/>
                <a:ea typeface="Arial" charset="0"/>
                <a:cs typeface="Times New Roman" panose="02020603050405020304" pitchFamily="18" charset="0"/>
              </a:rPr>
              <a:t>upporting modern water prediction and decision support systems to address complex water challenges involving too much, too little, or poor-quality water.</a:t>
            </a:r>
          </a:p>
          <a:p>
            <a:pPr marL="0" indent="0">
              <a:lnSpc>
                <a:spcPct val="120000"/>
              </a:lnSpc>
              <a:spcBef>
                <a:spcPts val="0"/>
              </a:spcBef>
              <a:spcAft>
                <a:spcPts val="600"/>
              </a:spcAft>
              <a:buNone/>
            </a:pPr>
            <a:endParaRPr lang="en-US" sz="3200" i="1" dirty="0">
              <a:latin typeface="Times New Roman" panose="02020603050405020304" pitchFamily="18" charset="0"/>
              <a:ea typeface="Arial" charset="0"/>
              <a:cs typeface="Times New Roman" panose="02020603050405020304" pitchFamily="18" charset="0"/>
            </a:endParaRPr>
          </a:p>
          <a:p>
            <a:pPr marL="514350" indent="-514350">
              <a:lnSpc>
                <a:spcPct val="120000"/>
              </a:lnSpc>
              <a:spcBef>
                <a:spcPts val="0"/>
              </a:spcBef>
              <a:spcAft>
                <a:spcPts val="600"/>
              </a:spcAft>
              <a:buAutoNum type="arabicParenR"/>
            </a:pPr>
            <a:endParaRPr lang="en-US" sz="3200" i="1" dirty="0">
              <a:latin typeface="Times New Roman" panose="02020603050405020304" pitchFamily="18" charset="0"/>
              <a:ea typeface="Arial" charset="0"/>
              <a:cs typeface="Times New Roman" panose="02020603050405020304" pitchFamily="18" charset="0"/>
            </a:endParaRPr>
          </a:p>
          <a:p>
            <a:pPr marL="514350" indent="-514350">
              <a:lnSpc>
                <a:spcPct val="120000"/>
              </a:lnSpc>
              <a:spcBef>
                <a:spcPts val="0"/>
              </a:spcBef>
              <a:spcAft>
                <a:spcPts val="600"/>
              </a:spcAft>
              <a:buAutoNum type="arabicParenR"/>
            </a:pPr>
            <a:endParaRPr lang="en-US" sz="3200" i="1" dirty="0">
              <a:latin typeface="Times New Roman" panose="02020603050405020304" pitchFamily="18" charset="0"/>
              <a:ea typeface="Arial" charset="0"/>
              <a:cs typeface="Times New Roman" panose="02020603050405020304" pitchFamily="18" charset="0"/>
            </a:endParaRPr>
          </a:p>
          <a:p>
            <a:pPr marL="0" indent="0">
              <a:lnSpc>
                <a:spcPct val="120000"/>
              </a:lnSpc>
              <a:spcBef>
                <a:spcPts val="0"/>
              </a:spcBef>
              <a:spcAft>
                <a:spcPts val="600"/>
              </a:spcAft>
              <a:buNone/>
            </a:pPr>
            <a:endParaRPr lang="en-US" sz="2400" b="1" dirty="0">
              <a:latin typeface="Arial" charset="0"/>
              <a:ea typeface="Arial" charset="0"/>
              <a:cs typeface="Arial" charset="0"/>
            </a:endParaRPr>
          </a:p>
          <a:p>
            <a:pPr marL="0" indent="0">
              <a:lnSpc>
                <a:spcPct val="120000"/>
              </a:lnSpc>
              <a:spcBef>
                <a:spcPts val="0"/>
              </a:spcBef>
              <a:spcAft>
                <a:spcPts val="600"/>
              </a:spcAft>
              <a:buNone/>
            </a:pPr>
            <a:endParaRPr lang="en-US" sz="2400" b="1" dirty="0">
              <a:latin typeface="Arial" charset="0"/>
              <a:ea typeface="Arial" charset="0"/>
              <a:cs typeface="Arial" charset="0"/>
            </a:endParaRPr>
          </a:p>
        </p:txBody>
      </p:sp>
      <p:pic>
        <p:nvPicPr>
          <p:cNvPr id="8" name="Picture 2">
            <a:extLst>
              <a:ext uri="{FF2B5EF4-FFF2-40B4-BE49-F238E27FC236}">
                <a16:creationId xmlns:a16="http://schemas.microsoft.com/office/drawing/2014/main" id="{7F500806-EBE5-436C-81F7-41DA3AD21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760" y="5444545"/>
            <a:ext cx="1659158" cy="93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24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DF1C536-496C-A34C-B892-74BB361569C2}" type="slidenum">
              <a:rPr lang="en-US" smtClean="0">
                <a:solidFill>
                  <a:srgbClr val="FFFFFF"/>
                </a:solidFill>
                <a:latin typeface="Arial"/>
                <a:cs typeface="Arial"/>
              </a:rPr>
              <a:pPr/>
              <a:t>5</a:t>
            </a:fld>
            <a:endParaRPr lang="en-US" dirty="0">
              <a:solidFill>
                <a:srgbClr val="FFFFFF"/>
              </a:solidFill>
              <a:latin typeface="Arial"/>
              <a:cs typeface="Arial"/>
            </a:endParaRPr>
          </a:p>
        </p:txBody>
      </p:sp>
      <p:sp>
        <p:nvSpPr>
          <p:cNvPr id="2" name="Title 1"/>
          <p:cNvSpPr>
            <a:spLocks noGrp="1"/>
          </p:cNvSpPr>
          <p:nvPr>
            <p:ph type="title"/>
          </p:nvPr>
        </p:nvSpPr>
        <p:spPr/>
        <p:txBody>
          <a:bodyPr/>
          <a:lstStyle/>
          <a:p>
            <a:endParaRPr lang="en-US"/>
          </a:p>
        </p:txBody>
      </p:sp>
      <p:sp>
        <p:nvSpPr>
          <p:cNvPr id="9" name="Title 5"/>
          <p:cNvSpPr txBox="1">
            <a:spLocks/>
          </p:cNvSpPr>
          <p:nvPr/>
        </p:nvSpPr>
        <p:spPr>
          <a:xfrm>
            <a:off x="-4762" y="1"/>
            <a:ext cx="9148762" cy="1320799"/>
          </a:xfrm>
          <a:prstGeom prst="rect">
            <a:avLst/>
          </a:prstGeom>
          <a:solidFill>
            <a:srgbClr val="001B3B"/>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bg1"/>
                </a:solidFill>
                <a:latin typeface="Arial"/>
                <a:ea typeface="+mj-ea"/>
                <a:cs typeface="Arial"/>
              </a:defRPr>
            </a:lvl1pPr>
          </a:lstStyle>
          <a:p>
            <a:pPr>
              <a:lnSpc>
                <a:spcPct val="100000"/>
              </a:lnSpc>
            </a:pPr>
            <a:r>
              <a:rPr lang="en-US" sz="3600" dirty="0"/>
              <a:t>Next Generation Water Observing System (NGWOS)</a:t>
            </a:r>
          </a:p>
        </p:txBody>
      </p:sp>
      <p:sp>
        <p:nvSpPr>
          <p:cNvPr id="8" name="Content Placeholder 2">
            <a:extLst>
              <a:ext uri="{FF2B5EF4-FFF2-40B4-BE49-F238E27FC236}">
                <a16:creationId xmlns:a16="http://schemas.microsoft.com/office/drawing/2014/main" id="{31F47654-E964-1541-8122-9ACC3ED04938}"/>
              </a:ext>
            </a:extLst>
          </p:cNvPr>
          <p:cNvSpPr>
            <a:spLocks noGrp="1"/>
          </p:cNvSpPr>
          <p:nvPr>
            <p:ph idx="1"/>
          </p:nvPr>
        </p:nvSpPr>
        <p:spPr>
          <a:xfrm>
            <a:off x="82622" y="1365318"/>
            <a:ext cx="8973993" cy="5308193"/>
          </a:xfrm>
        </p:spPr>
        <p:txBody>
          <a:bodyPr>
            <a:noAutofit/>
          </a:bodyPr>
          <a:lstStyle/>
          <a:p>
            <a:pPr marL="0" indent="0">
              <a:lnSpc>
                <a:spcPct val="120000"/>
              </a:lnSpc>
              <a:spcBef>
                <a:spcPts val="0"/>
              </a:spcBef>
              <a:spcAft>
                <a:spcPts val="600"/>
              </a:spcAft>
              <a:buNone/>
            </a:pPr>
            <a:r>
              <a:rPr lang="en-US" sz="2400" b="1" dirty="0">
                <a:latin typeface="Arial" charset="0"/>
                <a:ea typeface="Arial" charset="0"/>
                <a:cs typeface="Arial" charset="0"/>
              </a:rPr>
              <a:t>When fully implemented, the USGS NGWOS will provide real-time field and remote-sensing data on:</a:t>
            </a:r>
          </a:p>
          <a:p>
            <a:pPr lvl="1">
              <a:lnSpc>
                <a:spcPct val="120000"/>
              </a:lnSpc>
              <a:spcBef>
                <a:spcPts val="0"/>
              </a:spcBef>
              <a:spcAft>
                <a:spcPts val="600"/>
              </a:spcAft>
            </a:pPr>
            <a:r>
              <a:rPr lang="en-US" dirty="0">
                <a:latin typeface="Arial" charset="0"/>
                <a:ea typeface="Arial" charset="0"/>
                <a:cs typeface="Arial" charset="0"/>
              </a:rPr>
              <a:t>Streamflow;</a:t>
            </a:r>
          </a:p>
          <a:p>
            <a:pPr lvl="1">
              <a:lnSpc>
                <a:spcPct val="120000"/>
              </a:lnSpc>
              <a:spcBef>
                <a:spcPts val="0"/>
              </a:spcBef>
              <a:spcAft>
                <a:spcPts val="600"/>
              </a:spcAft>
            </a:pPr>
            <a:r>
              <a:rPr lang="en-US" dirty="0">
                <a:latin typeface="Arial" charset="0"/>
                <a:ea typeface="Arial" charset="0"/>
                <a:cs typeface="Arial" charset="0"/>
              </a:rPr>
              <a:t>Water-cycle components (ET, snowpack, soil moisture);</a:t>
            </a:r>
          </a:p>
          <a:p>
            <a:pPr lvl="1">
              <a:lnSpc>
                <a:spcPct val="120000"/>
              </a:lnSpc>
              <a:spcBef>
                <a:spcPts val="0"/>
              </a:spcBef>
              <a:spcAft>
                <a:spcPts val="600"/>
              </a:spcAft>
            </a:pPr>
            <a:r>
              <a:rPr lang="en-US" dirty="0">
                <a:latin typeface="Arial" charset="0"/>
                <a:ea typeface="Arial" charset="0"/>
                <a:cs typeface="Arial" charset="0"/>
              </a:rPr>
              <a:t>Broad suite of water-quality constituents;</a:t>
            </a:r>
          </a:p>
          <a:p>
            <a:pPr lvl="1">
              <a:lnSpc>
                <a:spcPct val="120000"/>
              </a:lnSpc>
              <a:spcBef>
                <a:spcPts val="0"/>
              </a:spcBef>
              <a:spcAft>
                <a:spcPts val="600"/>
              </a:spcAft>
            </a:pPr>
            <a:r>
              <a:rPr lang="en-US" dirty="0">
                <a:solidFill>
                  <a:prstClr val="black"/>
                </a:solidFill>
                <a:latin typeface="Arial" charset="0"/>
                <a:ea typeface="Arial" charset="0"/>
                <a:cs typeface="Arial" charset="0"/>
              </a:rPr>
              <a:t>Connections between groundwater and surface water;</a:t>
            </a:r>
            <a:endParaRPr lang="en-US" dirty="0">
              <a:latin typeface="Arial" charset="0"/>
              <a:ea typeface="Arial" charset="0"/>
              <a:cs typeface="Arial" charset="0"/>
            </a:endParaRPr>
          </a:p>
          <a:p>
            <a:pPr lvl="1">
              <a:lnSpc>
                <a:spcPct val="120000"/>
              </a:lnSpc>
              <a:spcBef>
                <a:spcPts val="0"/>
              </a:spcBef>
              <a:spcAft>
                <a:spcPts val="600"/>
              </a:spcAft>
            </a:pPr>
            <a:r>
              <a:rPr lang="en-US" dirty="0">
                <a:solidFill>
                  <a:prstClr val="black"/>
                </a:solidFill>
                <a:latin typeface="Arial" charset="0"/>
                <a:ea typeface="Arial" charset="0"/>
                <a:cs typeface="Arial" charset="0"/>
              </a:rPr>
              <a:t>Stream velocity distribution;</a:t>
            </a:r>
          </a:p>
          <a:p>
            <a:pPr lvl="1">
              <a:lnSpc>
                <a:spcPct val="120000"/>
              </a:lnSpc>
              <a:spcBef>
                <a:spcPts val="0"/>
              </a:spcBef>
              <a:spcAft>
                <a:spcPts val="600"/>
              </a:spcAft>
            </a:pPr>
            <a:r>
              <a:rPr lang="en-US" dirty="0">
                <a:latin typeface="Arial" charset="0"/>
                <a:ea typeface="Arial" charset="0"/>
                <a:cs typeface="Arial" charset="0"/>
              </a:rPr>
              <a:t>Sediment transport; and</a:t>
            </a:r>
          </a:p>
          <a:p>
            <a:pPr lvl="1">
              <a:lnSpc>
                <a:spcPct val="120000"/>
              </a:lnSpc>
              <a:spcBef>
                <a:spcPts val="0"/>
              </a:spcBef>
              <a:spcAft>
                <a:spcPts val="600"/>
              </a:spcAft>
            </a:pPr>
            <a:r>
              <a:rPr lang="en-US" dirty="0">
                <a:latin typeface="Arial" charset="0"/>
                <a:ea typeface="Arial" charset="0"/>
                <a:cs typeface="Arial" charset="0"/>
              </a:rPr>
              <a:t>Water use.</a:t>
            </a:r>
          </a:p>
        </p:txBody>
      </p:sp>
      <p:pic>
        <p:nvPicPr>
          <p:cNvPr id="3" name="Picture 2">
            <a:extLst>
              <a:ext uri="{FF2B5EF4-FFF2-40B4-BE49-F238E27FC236}">
                <a16:creationId xmlns:a16="http://schemas.microsoft.com/office/drawing/2014/main" id="{5ED857FE-1E3F-4C19-AD01-A719866D96AD}"/>
              </a:ext>
            </a:extLst>
          </p:cNvPr>
          <p:cNvPicPr>
            <a:picLocks noChangeAspect="1"/>
          </p:cNvPicPr>
          <p:nvPr/>
        </p:nvPicPr>
        <p:blipFill>
          <a:blip r:embed="rId3"/>
          <a:stretch>
            <a:fillRect/>
          </a:stretch>
        </p:blipFill>
        <p:spPr>
          <a:xfrm>
            <a:off x="4833256" y="4432948"/>
            <a:ext cx="4223359" cy="2240564"/>
          </a:xfrm>
          <a:prstGeom prst="rect">
            <a:avLst/>
          </a:prstGeom>
        </p:spPr>
      </p:pic>
    </p:spTree>
    <p:extLst>
      <p:ext uri="{BB962C8B-B14F-4D97-AF65-F5344CB8AC3E}">
        <p14:creationId xmlns:p14="http://schemas.microsoft.com/office/powerpoint/2010/main" val="322327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6BA79-9ECC-4955-91A5-094B72904C38}"/>
              </a:ext>
            </a:extLst>
          </p:cNvPr>
          <p:cNvSpPr>
            <a:spLocks noGrp="1"/>
          </p:cNvSpPr>
          <p:nvPr>
            <p:ph type="title"/>
          </p:nvPr>
        </p:nvSpPr>
        <p:spPr/>
        <p:txBody>
          <a:bodyPr>
            <a:normAutofit/>
          </a:bodyPr>
          <a:lstStyle/>
          <a:p>
            <a:r>
              <a:rPr lang="en-US" sz="4000" dirty="0"/>
              <a:t>Beginning with the end in mind…</a:t>
            </a:r>
          </a:p>
        </p:txBody>
      </p:sp>
      <p:sp>
        <p:nvSpPr>
          <p:cNvPr id="3" name="Content Placeholder 2">
            <a:extLst>
              <a:ext uri="{FF2B5EF4-FFF2-40B4-BE49-F238E27FC236}">
                <a16:creationId xmlns:a16="http://schemas.microsoft.com/office/drawing/2014/main" id="{8C2A5FC5-EBCD-4611-925C-EE4CE6A8486F}"/>
              </a:ext>
            </a:extLst>
          </p:cNvPr>
          <p:cNvSpPr>
            <a:spLocks noGrp="1"/>
          </p:cNvSpPr>
          <p:nvPr>
            <p:ph idx="1"/>
          </p:nvPr>
        </p:nvSpPr>
        <p:spPr>
          <a:xfrm>
            <a:off x="110169" y="1423851"/>
            <a:ext cx="8923662" cy="5020180"/>
          </a:xfrm>
        </p:spPr>
        <p:txBody>
          <a:bodyPr>
            <a:normAutofit/>
          </a:bodyPr>
          <a:lstStyle/>
          <a:p>
            <a:r>
              <a:rPr lang="en-US" sz="2600" dirty="0"/>
              <a:t>We can’t afford to monitor everywhere</a:t>
            </a:r>
            <a:r>
              <a:rPr lang="en-US" dirty="0"/>
              <a:t>…</a:t>
            </a:r>
          </a:p>
          <a:p>
            <a:endParaRPr lang="en-US" sz="1000" dirty="0"/>
          </a:p>
          <a:p>
            <a:r>
              <a:rPr lang="en-US" sz="2600" dirty="0"/>
              <a:t>Implement NGWOS in ~10 watersheds that represent a wide range of basin characteristics, hydrology, and policy issues to be representative of other more modestly monitored watersheds across the nation. </a:t>
            </a:r>
          </a:p>
          <a:p>
            <a:endParaRPr lang="en-US" sz="1000" dirty="0"/>
          </a:p>
          <a:p>
            <a:r>
              <a:rPr lang="en-US" sz="2600" dirty="0"/>
              <a:t>NGWOS can provide high-res data to quantify and reduce uncertainty in regional and national-scale models </a:t>
            </a:r>
          </a:p>
          <a:p>
            <a:endParaRPr lang="en-US" sz="1000" dirty="0"/>
          </a:p>
          <a:p>
            <a:r>
              <a:rPr lang="en-US" sz="2600" dirty="0"/>
              <a:t>Leads to more accurate predictions of streamflow, aquifer levels and water-quality conditions at unmonitored locations across the nation.</a:t>
            </a:r>
          </a:p>
        </p:txBody>
      </p:sp>
      <p:sp>
        <p:nvSpPr>
          <p:cNvPr id="4" name="Slide Number Placeholder 3">
            <a:extLst>
              <a:ext uri="{FF2B5EF4-FFF2-40B4-BE49-F238E27FC236}">
                <a16:creationId xmlns:a16="http://schemas.microsoft.com/office/drawing/2014/main" id="{819ACA68-C4EE-497C-8015-854A8165E192}"/>
              </a:ext>
            </a:extLst>
          </p:cNvPr>
          <p:cNvSpPr>
            <a:spLocks noGrp="1"/>
          </p:cNvSpPr>
          <p:nvPr>
            <p:ph type="sldNum" sz="quarter" idx="4"/>
          </p:nvPr>
        </p:nvSpPr>
        <p:spPr/>
        <p:txBody>
          <a:bodyPr/>
          <a:lstStyle/>
          <a:p>
            <a:fld id="{7DF1C536-496C-A34C-B892-74BB361569C2}" type="slidenum">
              <a:rPr lang="en-US" smtClean="0">
                <a:solidFill>
                  <a:srgbClr val="FFFFFF"/>
                </a:solidFill>
                <a:latin typeface="Arial"/>
                <a:cs typeface="Arial"/>
              </a:rPr>
              <a:pPr/>
              <a:t>6</a:t>
            </a:fld>
            <a:endParaRPr lang="en-US" dirty="0">
              <a:solidFill>
                <a:srgbClr val="FFFFFF"/>
              </a:solidFill>
              <a:latin typeface="Arial"/>
              <a:cs typeface="Arial"/>
            </a:endParaRPr>
          </a:p>
        </p:txBody>
      </p:sp>
    </p:spTree>
    <p:extLst>
      <p:ext uri="{BB962C8B-B14F-4D97-AF65-F5344CB8AC3E}">
        <p14:creationId xmlns:p14="http://schemas.microsoft.com/office/powerpoint/2010/main" val="42443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DF1C536-496C-A34C-B892-74BB361569C2}" type="slidenum">
              <a:rPr lang="en-US" smtClean="0">
                <a:solidFill>
                  <a:srgbClr val="FFFFFF"/>
                </a:solidFill>
                <a:latin typeface="Arial"/>
                <a:cs typeface="Arial"/>
              </a:rPr>
              <a:pPr/>
              <a:t>7</a:t>
            </a:fld>
            <a:endParaRPr lang="en-US" dirty="0">
              <a:solidFill>
                <a:srgbClr val="FFFFFF"/>
              </a:solidFill>
              <a:latin typeface="Arial"/>
              <a:cs typeface="Arial"/>
            </a:endParaRPr>
          </a:p>
        </p:txBody>
      </p:sp>
      <p:sp>
        <p:nvSpPr>
          <p:cNvPr id="2" name="Title 1"/>
          <p:cNvSpPr>
            <a:spLocks noGrp="1"/>
          </p:cNvSpPr>
          <p:nvPr>
            <p:ph type="title"/>
          </p:nvPr>
        </p:nvSpPr>
        <p:spPr/>
        <p:txBody>
          <a:bodyPr/>
          <a:lstStyle/>
          <a:p>
            <a:endParaRPr lang="en-US"/>
          </a:p>
        </p:txBody>
      </p:sp>
      <p:sp>
        <p:nvSpPr>
          <p:cNvPr id="9" name="Title 5"/>
          <p:cNvSpPr txBox="1">
            <a:spLocks/>
          </p:cNvSpPr>
          <p:nvPr/>
        </p:nvSpPr>
        <p:spPr>
          <a:xfrm>
            <a:off x="-4762" y="1"/>
            <a:ext cx="9148762" cy="1320799"/>
          </a:xfrm>
          <a:prstGeom prst="rect">
            <a:avLst/>
          </a:prstGeom>
          <a:solidFill>
            <a:srgbClr val="001B3B"/>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bg1"/>
                </a:solidFill>
                <a:latin typeface="Arial"/>
                <a:ea typeface="+mj-ea"/>
                <a:cs typeface="Arial"/>
              </a:defRPr>
            </a:lvl1pPr>
          </a:lstStyle>
          <a:p>
            <a:pPr>
              <a:lnSpc>
                <a:spcPct val="100000"/>
              </a:lnSpc>
            </a:pPr>
            <a:r>
              <a:rPr lang="en-US" sz="3600" dirty="0"/>
              <a:t>Practical NGWOS Applications</a:t>
            </a:r>
          </a:p>
        </p:txBody>
      </p:sp>
      <p:sp>
        <p:nvSpPr>
          <p:cNvPr id="15" name="Content Placeholder 2">
            <a:extLst>
              <a:ext uri="{FF2B5EF4-FFF2-40B4-BE49-F238E27FC236}">
                <a16:creationId xmlns:a16="http://schemas.microsoft.com/office/drawing/2014/main" id="{038EEC79-70BC-D648-BF8E-652B764169D0}"/>
              </a:ext>
            </a:extLst>
          </p:cNvPr>
          <p:cNvSpPr>
            <a:spLocks noGrp="1"/>
          </p:cNvSpPr>
          <p:nvPr>
            <p:ph idx="1"/>
          </p:nvPr>
        </p:nvSpPr>
        <p:spPr>
          <a:xfrm>
            <a:off x="88135" y="1365319"/>
            <a:ext cx="9055865" cy="5172548"/>
          </a:xfrm>
        </p:spPr>
        <p:txBody>
          <a:bodyPr>
            <a:noAutofit/>
          </a:bodyPr>
          <a:lstStyle/>
          <a:p>
            <a:pPr>
              <a:lnSpc>
                <a:spcPct val="120000"/>
              </a:lnSpc>
              <a:spcBef>
                <a:spcPts val="0"/>
              </a:spcBef>
              <a:spcAft>
                <a:spcPts val="600"/>
              </a:spcAft>
            </a:pPr>
            <a:r>
              <a:rPr lang="en-US" sz="2600" dirty="0"/>
              <a:t>Calibrate/validate the National Water Model and other advanced regional/national models; </a:t>
            </a:r>
          </a:p>
          <a:p>
            <a:pPr>
              <a:lnSpc>
                <a:spcPct val="120000"/>
              </a:lnSpc>
              <a:spcBef>
                <a:spcPts val="0"/>
              </a:spcBef>
              <a:spcAft>
                <a:spcPts val="600"/>
              </a:spcAft>
            </a:pPr>
            <a:endParaRPr lang="en-US" sz="800" dirty="0"/>
          </a:p>
          <a:p>
            <a:pPr>
              <a:lnSpc>
                <a:spcPct val="120000"/>
              </a:lnSpc>
              <a:spcBef>
                <a:spcPts val="0"/>
              </a:spcBef>
              <a:spcAft>
                <a:spcPts val="600"/>
              </a:spcAft>
            </a:pPr>
            <a:r>
              <a:rPr lang="en-US" sz="2600" dirty="0"/>
              <a:t>Characterize and reduce uncertainty in measurements and model prediction.</a:t>
            </a:r>
          </a:p>
          <a:p>
            <a:pPr>
              <a:lnSpc>
                <a:spcPct val="120000"/>
              </a:lnSpc>
              <a:spcBef>
                <a:spcPts val="0"/>
              </a:spcBef>
              <a:spcAft>
                <a:spcPts val="600"/>
              </a:spcAft>
            </a:pPr>
            <a:endParaRPr lang="en-US" sz="800" dirty="0"/>
          </a:p>
          <a:p>
            <a:pPr>
              <a:lnSpc>
                <a:spcPct val="120000"/>
              </a:lnSpc>
              <a:spcBef>
                <a:spcPts val="0"/>
              </a:spcBef>
              <a:spcAft>
                <a:spcPts val="600"/>
              </a:spcAft>
            </a:pPr>
            <a:r>
              <a:rPr lang="en-US" sz="2600" dirty="0"/>
              <a:t>These uncertainty estimates can also identify areas where additional </a:t>
            </a:r>
            <a:r>
              <a:rPr lang="en-US" sz="2600" dirty="0" err="1"/>
              <a:t>streamgages</a:t>
            </a:r>
            <a:r>
              <a:rPr lang="en-US" sz="2600" dirty="0"/>
              <a:t> are needed to reduce uncertainty. </a:t>
            </a:r>
          </a:p>
          <a:p>
            <a:pPr marL="0" indent="0" algn="ctr">
              <a:lnSpc>
                <a:spcPct val="120000"/>
              </a:lnSpc>
              <a:spcBef>
                <a:spcPts val="0"/>
              </a:spcBef>
              <a:spcAft>
                <a:spcPts val="600"/>
              </a:spcAft>
              <a:buNone/>
            </a:pPr>
            <a:endParaRPr lang="en-US" sz="1100" i="1" u="sng" dirty="0"/>
          </a:p>
          <a:p>
            <a:pPr marL="0" indent="0" algn="ctr">
              <a:lnSpc>
                <a:spcPct val="120000"/>
              </a:lnSpc>
              <a:spcBef>
                <a:spcPts val="0"/>
              </a:spcBef>
              <a:spcAft>
                <a:spcPts val="600"/>
              </a:spcAft>
              <a:buNone/>
            </a:pPr>
            <a:r>
              <a:rPr lang="en-US" sz="2600" i="1" u="sng" dirty="0"/>
              <a:t>This would allow for more strategic investment in long-term gages at key locations.</a:t>
            </a:r>
            <a:endParaRPr lang="en-US" sz="2600" i="1" dirty="0">
              <a:latin typeface="Times New Roman" panose="02020603050405020304" pitchFamily="18" charset="0"/>
              <a:ea typeface="Arial" charset="0"/>
              <a:cs typeface="Times New Roman" panose="02020603050405020304" pitchFamily="18" charset="0"/>
            </a:endParaRPr>
          </a:p>
          <a:p>
            <a:pPr marL="0" indent="0">
              <a:lnSpc>
                <a:spcPct val="120000"/>
              </a:lnSpc>
              <a:spcBef>
                <a:spcPts val="0"/>
              </a:spcBef>
              <a:spcAft>
                <a:spcPts val="600"/>
              </a:spcAft>
              <a:buNone/>
            </a:pPr>
            <a:endParaRPr lang="en-US" sz="2400" b="1" dirty="0">
              <a:latin typeface="Arial" charset="0"/>
              <a:ea typeface="Arial" charset="0"/>
              <a:cs typeface="Arial" charset="0"/>
            </a:endParaRPr>
          </a:p>
          <a:p>
            <a:pPr marL="0" indent="0">
              <a:lnSpc>
                <a:spcPct val="120000"/>
              </a:lnSpc>
              <a:spcBef>
                <a:spcPts val="0"/>
              </a:spcBef>
              <a:spcAft>
                <a:spcPts val="600"/>
              </a:spcAft>
              <a:buNone/>
            </a:pPr>
            <a:endParaRPr lang="en-US" sz="2400" b="1" dirty="0">
              <a:latin typeface="Arial" charset="0"/>
              <a:ea typeface="Arial" charset="0"/>
              <a:cs typeface="Arial" charset="0"/>
            </a:endParaRPr>
          </a:p>
        </p:txBody>
      </p:sp>
    </p:spTree>
    <p:extLst>
      <p:ext uri="{BB962C8B-B14F-4D97-AF65-F5344CB8AC3E}">
        <p14:creationId xmlns:p14="http://schemas.microsoft.com/office/powerpoint/2010/main" val="309704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DF1C536-496C-A34C-B892-74BB361569C2}" type="slidenum">
              <a:rPr lang="en-US" smtClean="0">
                <a:solidFill>
                  <a:srgbClr val="FFFFFF"/>
                </a:solidFill>
                <a:latin typeface="Arial"/>
                <a:cs typeface="Arial"/>
              </a:rPr>
              <a:pPr/>
              <a:t>8</a:t>
            </a:fld>
            <a:endParaRPr lang="en-US" dirty="0">
              <a:solidFill>
                <a:srgbClr val="FFFFFF"/>
              </a:solidFill>
              <a:latin typeface="Arial"/>
              <a:cs typeface="Arial"/>
            </a:endParaRPr>
          </a:p>
        </p:txBody>
      </p:sp>
      <p:sp>
        <p:nvSpPr>
          <p:cNvPr id="2" name="Title 1"/>
          <p:cNvSpPr>
            <a:spLocks noGrp="1"/>
          </p:cNvSpPr>
          <p:nvPr>
            <p:ph type="title"/>
          </p:nvPr>
        </p:nvSpPr>
        <p:spPr/>
        <p:txBody>
          <a:bodyPr/>
          <a:lstStyle/>
          <a:p>
            <a:endParaRPr lang="en-US"/>
          </a:p>
        </p:txBody>
      </p:sp>
      <p:sp>
        <p:nvSpPr>
          <p:cNvPr id="9" name="Title 5"/>
          <p:cNvSpPr txBox="1">
            <a:spLocks/>
          </p:cNvSpPr>
          <p:nvPr/>
        </p:nvSpPr>
        <p:spPr>
          <a:xfrm>
            <a:off x="-4762" y="1"/>
            <a:ext cx="9148762" cy="1320799"/>
          </a:xfrm>
          <a:prstGeom prst="rect">
            <a:avLst/>
          </a:prstGeom>
          <a:solidFill>
            <a:srgbClr val="001B3B"/>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bg1"/>
                </a:solidFill>
                <a:latin typeface="Arial"/>
                <a:ea typeface="+mj-ea"/>
                <a:cs typeface="Arial"/>
              </a:defRPr>
            </a:lvl1pPr>
          </a:lstStyle>
          <a:p>
            <a:pPr>
              <a:lnSpc>
                <a:spcPct val="100000"/>
              </a:lnSpc>
            </a:pPr>
            <a:r>
              <a:rPr lang="en-US" sz="3600" dirty="0"/>
              <a:t>What can NGWOS help answer?</a:t>
            </a:r>
          </a:p>
        </p:txBody>
      </p:sp>
      <p:sp>
        <p:nvSpPr>
          <p:cNvPr id="14" name="Content Placeholder 2">
            <a:extLst>
              <a:ext uri="{FF2B5EF4-FFF2-40B4-BE49-F238E27FC236}">
                <a16:creationId xmlns:a16="http://schemas.microsoft.com/office/drawing/2014/main" id="{0F732731-153A-7D4A-8827-D5A033974989}"/>
              </a:ext>
            </a:extLst>
          </p:cNvPr>
          <p:cNvSpPr>
            <a:spLocks noGrp="1"/>
          </p:cNvSpPr>
          <p:nvPr>
            <p:ph idx="1"/>
          </p:nvPr>
        </p:nvSpPr>
        <p:spPr>
          <a:xfrm>
            <a:off x="60741" y="1325563"/>
            <a:ext cx="8973994" cy="5172548"/>
          </a:xfrm>
        </p:spPr>
        <p:txBody>
          <a:bodyPr>
            <a:noAutofit/>
          </a:bodyPr>
          <a:lstStyle/>
          <a:p>
            <a:pPr lvl="1">
              <a:lnSpc>
                <a:spcPct val="120000"/>
              </a:lnSpc>
              <a:spcBef>
                <a:spcPts val="0"/>
              </a:spcBef>
              <a:spcAft>
                <a:spcPts val="600"/>
              </a:spcAft>
            </a:pPr>
            <a:r>
              <a:rPr lang="en-US" sz="2300" dirty="0">
                <a:latin typeface="Arial" charset="0"/>
                <a:ea typeface="Arial" charset="0"/>
                <a:cs typeface="Arial" charset="0"/>
              </a:rPr>
              <a:t>What are the near-term and long-term risks of floods and droughts, and what scenarios change these risks?</a:t>
            </a:r>
          </a:p>
          <a:p>
            <a:pPr lvl="1">
              <a:lnSpc>
                <a:spcPct val="120000"/>
              </a:lnSpc>
              <a:spcBef>
                <a:spcPts val="0"/>
              </a:spcBef>
              <a:spcAft>
                <a:spcPts val="600"/>
              </a:spcAft>
            </a:pPr>
            <a:r>
              <a:rPr lang="en-US" sz="2300" dirty="0">
                <a:latin typeface="Arial" charset="0"/>
                <a:ea typeface="Arial" charset="0"/>
                <a:cs typeface="Arial" charset="0"/>
              </a:rPr>
              <a:t>Are we in the early stages of a drought? How long will recovery take?</a:t>
            </a:r>
          </a:p>
          <a:p>
            <a:pPr lvl="1">
              <a:lnSpc>
                <a:spcPct val="120000"/>
              </a:lnSpc>
              <a:spcBef>
                <a:spcPts val="0"/>
              </a:spcBef>
              <a:spcAft>
                <a:spcPts val="600"/>
              </a:spcAft>
            </a:pPr>
            <a:r>
              <a:rPr lang="en-US" sz="2300" dirty="0">
                <a:latin typeface="Arial" charset="0"/>
                <a:ea typeface="Arial" charset="0"/>
                <a:cs typeface="Arial" charset="0"/>
              </a:rPr>
              <a:t>How much water is stored in seasonal snow packs, and how will changes affect water supplies?</a:t>
            </a:r>
          </a:p>
          <a:p>
            <a:pPr lvl="1">
              <a:lnSpc>
                <a:spcPct val="120000"/>
              </a:lnSpc>
              <a:spcBef>
                <a:spcPts val="0"/>
              </a:spcBef>
              <a:spcAft>
                <a:spcPts val="600"/>
              </a:spcAft>
            </a:pPr>
            <a:r>
              <a:rPr lang="en-US" sz="2300" dirty="0">
                <a:latin typeface="Arial" charset="0"/>
                <a:ea typeface="Arial" charset="0"/>
                <a:cs typeface="Arial" charset="0"/>
              </a:rPr>
              <a:t>How much does groundwater contribute to streamflow, or vice-versa?</a:t>
            </a:r>
          </a:p>
          <a:p>
            <a:pPr lvl="1">
              <a:lnSpc>
                <a:spcPct val="120000"/>
              </a:lnSpc>
              <a:spcBef>
                <a:spcPts val="0"/>
              </a:spcBef>
              <a:spcAft>
                <a:spcPts val="600"/>
              </a:spcAft>
            </a:pPr>
            <a:r>
              <a:rPr lang="en-US" sz="2300" dirty="0">
                <a:latin typeface="Arial" charset="0"/>
                <a:ea typeface="Arial" charset="0"/>
                <a:cs typeface="Arial" charset="0"/>
              </a:rPr>
              <a:t>What is the quality of water and how does it change during wet/dry periods?</a:t>
            </a:r>
          </a:p>
          <a:p>
            <a:pPr lvl="1">
              <a:lnSpc>
                <a:spcPct val="120000"/>
              </a:lnSpc>
              <a:spcBef>
                <a:spcPts val="0"/>
              </a:spcBef>
              <a:spcAft>
                <a:spcPts val="600"/>
              </a:spcAft>
            </a:pPr>
            <a:r>
              <a:rPr lang="en-US" sz="2300" dirty="0">
                <a:latin typeface="Arial" charset="0"/>
                <a:ea typeface="Arial" charset="0"/>
                <a:cs typeface="Arial" charset="0"/>
              </a:rPr>
              <a:t>How long will it take for a spill to reach a location?</a:t>
            </a:r>
          </a:p>
        </p:txBody>
      </p:sp>
    </p:spTree>
    <p:extLst>
      <p:ext uri="{BB962C8B-B14F-4D97-AF65-F5344CB8AC3E}">
        <p14:creationId xmlns:p14="http://schemas.microsoft.com/office/powerpoint/2010/main" val="298726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DF1C536-496C-A34C-B892-74BB361569C2}" type="slidenum">
              <a:rPr lang="en-US" smtClean="0">
                <a:solidFill>
                  <a:srgbClr val="FFFFFF"/>
                </a:solidFill>
                <a:latin typeface="Arial"/>
                <a:cs typeface="Arial"/>
              </a:rPr>
              <a:pPr/>
              <a:t>9</a:t>
            </a:fld>
            <a:endParaRPr lang="en-US" dirty="0">
              <a:solidFill>
                <a:srgbClr val="FFFFFF"/>
              </a:solidFill>
              <a:latin typeface="Arial"/>
              <a:cs typeface="Arial"/>
            </a:endParaRPr>
          </a:p>
        </p:txBody>
      </p:sp>
      <p:sp>
        <p:nvSpPr>
          <p:cNvPr id="2" name="Title 1"/>
          <p:cNvSpPr>
            <a:spLocks noGrp="1"/>
          </p:cNvSpPr>
          <p:nvPr>
            <p:ph type="title"/>
          </p:nvPr>
        </p:nvSpPr>
        <p:spPr/>
        <p:txBody>
          <a:bodyPr/>
          <a:lstStyle/>
          <a:p>
            <a:endParaRPr lang="en-US"/>
          </a:p>
        </p:txBody>
      </p:sp>
      <p:sp>
        <p:nvSpPr>
          <p:cNvPr id="9" name="Title 5"/>
          <p:cNvSpPr txBox="1">
            <a:spLocks/>
          </p:cNvSpPr>
          <p:nvPr/>
        </p:nvSpPr>
        <p:spPr>
          <a:xfrm>
            <a:off x="-4762" y="1"/>
            <a:ext cx="9148762" cy="1320799"/>
          </a:xfrm>
          <a:prstGeom prst="rect">
            <a:avLst/>
          </a:prstGeom>
          <a:solidFill>
            <a:srgbClr val="001B3B"/>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bg1"/>
                </a:solidFill>
                <a:latin typeface="Arial"/>
                <a:ea typeface="+mj-ea"/>
                <a:cs typeface="Arial"/>
              </a:defRPr>
            </a:lvl1pPr>
          </a:lstStyle>
          <a:p>
            <a:pPr>
              <a:lnSpc>
                <a:spcPct val="100000"/>
              </a:lnSpc>
            </a:pPr>
            <a:r>
              <a:rPr lang="en-US" sz="3600" dirty="0"/>
              <a:t>NGWOS Funding</a:t>
            </a:r>
          </a:p>
        </p:txBody>
      </p:sp>
      <p:sp>
        <p:nvSpPr>
          <p:cNvPr id="8" name="Content Placeholder 2">
            <a:extLst>
              <a:ext uri="{FF2B5EF4-FFF2-40B4-BE49-F238E27FC236}">
                <a16:creationId xmlns:a16="http://schemas.microsoft.com/office/drawing/2014/main" id="{31F47654-E964-1541-8122-9ACC3ED04938}"/>
              </a:ext>
            </a:extLst>
          </p:cNvPr>
          <p:cNvSpPr>
            <a:spLocks noGrp="1"/>
          </p:cNvSpPr>
          <p:nvPr>
            <p:ph idx="1"/>
          </p:nvPr>
        </p:nvSpPr>
        <p:spPr>
          <a:xfrm>
            <a:off x="170006" y="1365319"/>
            <a:ext cx="8973994" cy="5172548"/>
          </a:xfrm>
        </p:spPr>
        <p:txBody>
          <a:bodyPr>
            <a:noAutofit/>
          </a:bodyPr>
          <a:lstStyle/>
          <a:p>
            <a:pPr>
              <a:lnSpc>
                <a:spcPct val="120000"/>
              </a:lnSpc>
              <a:spcBef>
                <a:spcPts val="0"/>
              </a:spcBef>
              <a:spcAft>
                <a:spcPts val="600"/>
              </a:spcAft>
            </a:pPr>
            <a:r>
              <a:rPr lang="en-US" sz="2400" b="1" u="sng" dirty="0">
                <a:effectLst>
                  <a:outerShdw blurRad="38100" dist="38100" dir="2700000" algn="tl">
                    <a:srgbClr val="000000">
                      <a:alpha val="43137"/>
                    </a:srgbClr>
                  </a:outerShdw>
                </a:effectLst>
                <a:latin typeface="Arial" charset="0"/>
                <a:ea typeface="Arial" charset="0"/>
                <a:cs typeface="Arial" charset="0"/>
              </a:rPr>
              <a:t>There is no plan to move funding from Federal Priority </a:t>
            </a:r>
            <a:r>
              <a:rPr lang="en-US" sz="2400" b="1" u="sng" dirty="0" err="1">
                <a:effectLst>
                  <a:outerShdw blurRad="38100" dist="38100" dir="2700000" algn="tl">
                    <a:srgbClr val="000000">
                      <a:alpha val="43137"/>
                    </a:srgbClr>
                  </a:outerShdw>
                </a:effectLst>
                <a:latin typeface="Arial" charset="0"/>
                <a:ea typeface="Arial" charset="0"/>
                <a:cs typeface="Arial" charset="0"/>
              </a:rPr>
              <a:t>Streamgages</a:t>
            </a:r>
            <a:r>
              <a:rPr lang="en-US" sz="2400" b="1" u="sng" dirty="0">
                <a:effectLst>
                  <a:outerShdw blurRad="38100" dist="38100" dir="2700000" algn="tl">
                    <a:srgbClr val="000000">
                      <a:alpha val="43137"/>
                    </a:srgbClr>
                  </a:outerShdw>
                </a:effectLst>
                <a:latin typeface="Arial" charset="0"/>
                <a:ea typeface="Arial" charset="0"/>
                <a:cs typeface="Arial" charset="0"/>
              </a:rPr>
              <a:t> or reallocate existing Cooperative Matching Funds to support NGWOS.</a:t>
            </a:r>
          </a:p>
          <a:p>
            <a:pPr>
              <a:lnSpc>
                <a:spcPct val="120000"/>
              </a:lnSpc>
              <a:spcBef>
                <a:spcPts val="0"/>
              </a:spcBef>
              <a:spcAft>
                <a:spcPts val="600"/>
              </a:spcAft>
            </a:pPr>
            <a:endParaRPr lang="en-US" sz="1000" b="1" dirty="0">
              <a:latin typeface="Arial" charset="0"/>
              <a:ea typeface="Arial" charset="0"/>
              <a:cs typeface="Arial" charset="0"/>
            </a:endParaRPr>
          </a:p>
          <a:p>
            <a:pPr>
              <a:lnSpc>
                <a:spcPct val="120000"/>
              </a:lnSpc>
              <a:spcBef>
                <a:spcPts val="0"/>
              </a:spcBef>
              <a:spcAft>
                <a:spcPts val="600"/>
              </a:spcAft>
            </a:pPr>
            <a:r>
              <a:rPr lang="en-US" sz="2200" dirty="0">
                <a:latin typeface="Arial" charset="0"/>
                <a:ea typeface="Arial" charset="0"/>
                <a:cs typeface="Arial" charset="0"/>
              </a:rPr>
              <a:t>Congressional Support -- New appropriated funds have been added to the GWSIP base funding to support NGWOS.</a:t>
            </a:r>
          </a:p>
          <a:p>
            <a:pPr lvl="1">
              <a:lnSpc>
                <a:spcPct val="120000"/>
              </a:lnSpc>
              <a:spcBef>
                <a:spcPts val="0"/>
              </a:spcBef>
              <a:spcAft>
                <a:spcPts val="600"/>
              </a:spcAft>
            </a:pPr>
            <a:r>
              <a:rPr lang="en-US" sz="2200" dirty="0">
                <a:latin typeface="Arial" charset="0"/>
                <a:ea typeface="Arial" charset="0"/>
                <a:cs typeface="Arial" charset="0"/>
              </a:rPr>
              <a:t>$1.5 million in new base funding starting in FY18</a:t>
            </a:r>
          </a:p>
          <a:p>
            <a:pPr lvl="1">
              <a:lnSpc>
                <a:spcPct val="120000"/>
              </a:lnSpc>
              <a:spcBef>
                <a:spcPts val="0"/>
              </a:spcBef>
              <a:spcAft>
                <a:spcPts val="600"/>
              </a:spcAft>
            </a:pPr>
            <a:r>
              <a:rPr lang="en-US" sz="2200" dirty="0">
                <a:latin typeface="Arial" charset="0"/>
                <a:ea typeface="Arial" charset="0"/>
                <a:cs typeface="Arial" charset="0"/>
              </a:rPr>
              <a:t>$12 million new funds in House mark for FY19</a:t>
            </a:r>
          </a:p>
          <a:p>
            <a:pPr lvl="1">
              <a:lnSpc>
                <a:spcPct val="120000"/>
              </a:lnSpc>
              <a:spcBef>
                <a:spcPts val="0"/>
              </a:spcBef>
              <a:spcAft>
                <a:spcPts val="600"/>
              </a:spcAft>
            </a:pPr>
            <a:endParaRPr lang="en-US" sz="1000" dirty="0">
              <a:latin typeface="Arial" charset="0"/>
              <a:ea typeface="Arial" charset="0"/>
              <a:cs typeface="Arial" charset="0"/>
            </a:endParaRPr>
          </a:p>
          <a:p>
            <a:pPr>
              <a:lnSpc>
                <a:spcPct val="120000"/>
              </a:lnSpc>
              <a:spcBef>
                <a:spcPts val="0"/>
              </a:spcBef>
              <a:spcAft>
                <a:spcPts val="600"/>
              </a:spcAft>
            </a:pPr>
            <a:r>
              <a:rPr lang="en-US" sz="2200" dirty="0"/>
              <a:t>Numerous floods and droughts across the Nation highlight the need for investing in long-term water information and prediction to inform decision makers and balance human and ecological needs</a:t>
            </a:r>
            <a:r>
              <a:rPr lang="en-US" sz="2400" dirty="0"/>
              <a:t>.</a:t>
            </a:r>
          </a:p>
          <a:p>
            <a:pPr>
              <a:lnSpc>
                <a:spcPct val="120000"/>
              </a:lnSpc>
              <a:spcBef>
                <a:spcPts val="0"/>
              </a:spcBef>
              <a:spcAft>
                <a:spcPts val="600"/>
              </a:spcAft>
            </a:pPr>
            <a:endParaRPr lang="en-US" b="1" dirty="0">
              <a:latin typeface="Arial" charset="0"/>
              <a:ea typeface="Arial" charset="0"/>
              <a:cs typeface="Arial" charset="0"/>
            </a:endParaRPr>
          </a:p>
        </p:txBody>
      </p:sp>
    </p:spTree>
    <p:extLst>
      <p:ext uri="{BB962C8B-B14F-4D97-AF65-F5344CB8AC3E}">
        <p14:creationId xmlns:p14="http://schemas.microsoft.com/office/powerpoint/2010/main" val="87669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80187</TotalTime>
  <Words>1808</Words>
  <Application>Microsoft Office PowerPoint</Application>
  <PresentationFormat>Letter Paper (8.5x11 in)</PresentationFormat>
  <Paragraphs>219</Paragraphs>
  <Slides>18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Times</vt:lpstr>
      <vt:lpstr>Times New Roman</vt:lpstr>
      <vt:lpstr>Office Theme</vt:lpstr>
      <vt:lpstr>Next Generation Water Observing System (NGWOS)</vt:lpstr>
      <vt:lpstr>Agile and Adaptive Approach to Water Observing System</vt:lpstr>
      <vt:lpstr>Advancements in modeling</vt:lpstr>
      <vt:lpstr>PowerPoint Presentation</vt:lpstr>
      <vt:lpstr>PowerPoint Presentation</vt:lpstr>
      <vt:lpstr>Beginning with the end in mind…</vt:lpstr>
      <vt:lpstr>PowerPoint Presentation</vt:lpstr>
      <vt:lpstr>PowerPoint Presentation</vt:lpstr>
      <vt:lpstr>PowerPoint Presentation</vt:lpstr>
      <vt:lpstr>PowerPoint Presentation</vt:lpstr>
      <vt:lpstr>PowerPoint Presentation</vt:lpstr>
      <vt:lpstr>PowerPoint Presentation</vt:lpstr>
      <vt:lpstr>Remote Sensing</vt:lpstr>
      <vt:lpstr>PowerPoint Presentation</vt:lpstr>
      <vt:lpstr>PowerPoint Presentation</vt:lpstr>
      <vt:lpstr>NGWOS Next Steps</vt:lpstr>
      <vt:lpstr>Groundwater and Streamflow Information Program (GWSIP)</vt:lpstr>
      <vt:lpstr>Questions/Discussion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WMA Restructure Phase II</dc:title>
  <dc:creator>Microsoft Office User</dc:creator>
  <cp:lastModifiedBy>Wagner, Chad R</cp:lastModifiedBy>
  <cp:revision>747</cp:revision>
  <cp:lastPrinted>2018-02-06T21:10:32Z</cp:lastPrinted>
  <dcterms:created xsi:type="dcterms:W3CDTF">2016-05-06T18:05:53Z</dcterms:created>
  <dcterms:modified xsi:type="dcterms:W3CDTF">2018-10-11T14:09:57Z</dcterms:modified>
</cp:coreProperties>
</file>