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1"/>
  </p:notesMasterIdLst>
  <p:handoutMasterIdLst>
    <p:handoutMasterId r:id="rId32"/>
  </p:handoutMasterIdLst>
  <p:sldIdLst>
    <p:sldId id="309" r:id="rId2"/>
    <p:sldId id="368" r:id="rId3"/>
    <p:sldId id="375" r:id="rId4"/>
    <p:sldId id="324" r:id="rId5"/>
    <p:sldId id="392" r:id="rId6"/>
    <p:sldId id="391" r:id="rId7"/>
    <p:sldId id="386" r:id="rId8"/>
    <p:sldId id="389" r:id="rId9"/>
    <p:sldId id="379" r:id="rId10"/>
    <p:sldId id="343" r:id="rId11"/>
    <p:sldId id="390" r:id="rId12"/>
    <p:sldId id="393" r:id="rId13"/>
    <p:sldId id="364" r:id="rId14"/>
    <p:sldId id="381" r:id="rId15"/>
    <p:sldId id="327" r:id="rId16"/>
    <p:sldId id="383" r:id="rId17"/>
    <p:sldId id="351" r:id="rId18"/>
    <p:sldId id="396" r:id="rId19"/>
    <p:sldId id="374" r:id="rId20"/>
    <p:sldId id="352" r:id="rId21"/>
    <p:sldId id="376" r:id="rId22"/>
    <p:sldId id="354" r:id="rId23"/>
    <p:sldId id="399" r:id="rId24"/>
    <p:sldId id="397" r:id="rId25"/>
    <p:sldId id="398" r:id="rId26"/>
    <p:sldId id="400" r:id="rId27"/>
    <p:sldId id="401" r:id="rId28"/>
    <p:sldId id="329" r:id="rId29"/>
    <p:sldId id="30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Flaute" initials="CJMF" lastIdx="0" clrIdx="0">
    <p:extLst>
      <p:ext uri="{19B8F6BF-5375-455C-9EA6-DF929625EA0E}">
        <p15:presenceInfo xmlns:p15="http://schemas.microsoft.com/office/powerpoint/2012/main" userId="Carol Flaute" providerId="None"/>
      </p:ext>
    </p:extLst>
  </p:cmAuthor>
  <p:cmAuthor id="2" name="Schellpeper, Jennifer" initials="SJ" lastIdx="1" clrIdx="1">
    <p:extLst>
      <p:ext uri="{19B8F6BF-5375-455C-9EA6-DF929625EA0E}">
        <p15:presenceInfo xmlns:p15="http://schemas.microsoft.com/office/powerpoint/2012/main" userId="S-1-5-21-4217669599-2491222991-3264065535-3288" providerId="AD"/>
      </p:ext>
    </p:extLst>
  </p:cmAuthor>
  <p:cmAuthor id="3" name="Nevison, Sarah" initials="NS" lastIdx="15" clrIdx="2">
    <p:extLst>
      <p:ext uri="{19B8F6BF-5375-455C-9EA6-DF929625EA0E}">
        <p15:presenceInfo xmlns:p15="http://schemas.microsoft.com/office/powerpoint/2012/main" userId="S-1-5-21-4217669599-2491222991-3264065535-148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136" autoAdjust="0"/>
  </p:normalViewPr>
  <p:slideViewPr>
    <p:cSldViewPr snapToGrid="0" snapToObjects="1">
      <p:cViewPr varScale="1">
        <p:scale>
          <a:sx n="101" d="100"/>
          <a:sy n="101" d="100"/>
        </p:scale>
        <p:origin x="1520" y="19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725E7-9446-4F15-9667-F08EFEBD8B0C}" type="datetimeFigureOut">
              <a:rPr lang="en-US" smtClean="0"/>
              <a:t>10/1/19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699DBF-BD5F-43F1-B18C-BC0087960BF8}" type="slidenum">
              <a:rPr lang="en-US" smtClean="0"/>
              <a:t>‹#›</a:t>
            </a:fld>
            <a:endParaRPr lang="en-US"/>
          </a:p>
        </p:txBody>
      </p:sp>
    </p:spTree>
    <p:extLst>
      <p:ext uri="{BB962C8B-B14F-4D97-AF65-F5344CB8AC3E}">
        <p14:creationId xmlns:p14="http://schemas.microsoft.com/office/powerpoint/2010/main" val="1902578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2F168-56D2-4191-90D3-CB22329054DC}" type="datetimeFigureOut">
              <a:rPr lang="en-US" smtClean="0"/>
              <a:t>10/1/19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22E34-538F-4405-8433-8064191FC6F4}" type="slidenum">
              <a:rPr lang="en-US" smtClean="0"/>
              <a:t>‹#›</a:t>
            </a:fld>
            <a:endParaRPr lang="en-US"/>
          </a:p>
        </p:txBody>
      </p:sp>
    </p:spTree>
    <p:extLst>
      <p:ext uri="{BB962C8B-B14F-4D97-AF65-F5344CB8AC3E}">
        <p14:creationId xmlns:p14="http://schemas.microsoft.com/office/powerpoint/2010/main" val="236102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22E34-538F-4405-8433-8064191FC6F4}" type="slidenum">
              <a:rPr lang="en-US" smtClean="0"/>
              <a:t>1</a:t>
            </a:fld>
            <a:endParaRPr lang="en-US"/>
          </a:p>
        </p:txBody>
      </p:sp>
    </p:spTree>
    <p:extLst>
      <p:ext uri="{BB962C8B-B14F-4D97-AF65-F5344CB8AC3E}">
        <p14:creationId xmlns:p14="http://schemas.microsoft.com/office/powerpoint/2010/main" val="121676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Planning for and managing surface water and groundwater supplies as one resource was historically a challenge because of Nebraska’s statutory guidelines for regulation and administration of surface water and groundwater.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IWRM brought the two regulatory systems together, while maintaining the separate authorities of both the State </a:t>
            </a:r>
            <a:r>
              <a:rPr lang="en-US" baseline="0" dirty="0" err="1"/>
              <a:t>NeDNR</a:t>
            </a:r>
            <a:r>
              <a:rPr lang="en-US" baseline="0" dirty="0"/>
              <a:t> and the Local NRDs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r>
              <a:rPr lang="en-US" dirty="0"/>
              <a:t>The State of Nebraska owns the water </a:t>
            </a:r>
          </a:p>
          <a:p>
            <a:r>
              <a:rPr lang="en-US" dirty="0"/>
              <a:t>Users do not own the water, but rather </a:t>
            </a:r>
            <a:r>
              <a:rPr lang="en-US" u="sng" dirty="0"/>
              <a:t>own a right to use </a:t>
            </a:r>
            <a:r>
              <a:rPr lang="en-US" dirty="0"/>
              <a:t>the water</a:t>
            </a:r>
          </a:p>
        </p:txBody>
      </p:sp>
      <p:sp>
        <p:nvSpPr>
          <p:cNvPr id="4" name="Slide Number Placeholder 3"/>
          <p:cNvSpPr>
            <a:spLocks noGrp="1"/>
          </p:cNvSpPr>
          <p:nvPr>
            <p:ph type="sldNum" sz="quarter" idx="10"/>
          </p:nvPr>
        </p:nvSpPr>
        <p:spPr/>
        <p:txBody>
          <a:bodyPr/>
          <a:lstStyle/>
          <a:p>
            <a:fld id="{BF105DB2-FD3E-441D-8B7E-7AE83ECE27B3}" type="slidenum">
              <a:rPr lang="en-US" smtClean="0"/>
              <a:t>10</a:t>
            </a:fld>
            <a:endParaRPr lang="en-US"/>
          </a:p>
        </p:txBody>
      </p:sp>
    </p:spTree>
    <p:extLst>
      <p:ext uri="{BB962C8B-B14F-4D97-AF65-F5344CB8AC3E}">
        <p14:creationId xmlns:p14="http://schemas.microsoft.com/office/powerpoint/2010/main" val="3581691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things don’t stop evolving</a:t>
            </a:r>
            <a:r>
              <a:rPr lang="en-US" baseline="0" dirty="0"/>
              <a:t> in 2004, of course!</a:t>
            </a:r>
          </a:p>
          <a:p>
            <a:r>
              <a:rPr lang="en-US" baseline="0" dirty="0"/>
              <a:t>Since then the law has continued to adjust to meet the needs of the local basins:</a:t>
            </a:r>
          </a:p>
          <a:p>
            <a:endParaRPr lang="en-US" baseline="0" dirty="0"/>
          </a:p>
          <a:p>
            <a:pPr marL="171450" indent="-171450">
              <a:buFont typeface="Arial" panose="020B0604020202020204" pitchFamily="34" charset="0"/>
              <a:buChar char="•"/>
            </a:pPr>
            <a:r>
              <a:rPr lang="en-US" baseline="0" dirty="0"/>
              <a:t>Forecasting requirements &amp; IMP funding source WRCF $3.3M / year today + $3.3M NET funds</a:t>
            </a:r>
          </a:p>
          <a:p>
            <a:pPr marL="171450" indent="-171450">
              <a:buFont typeface="Arial" panose="020B0604020202020204" pitchFamily="34" charset="0"/>
              <a:buChar char="•"/>
            </a:pPr>
            <a:r>
              <a:rPr lang="en-US" baseline="0" dirty="0"/>
              <a:t>Transparency for economic development – tracking new uses and any offsets</a:t>
            </a:r>
          </a:p>
          <a:p>
            <a:pPr marL="171450" indent="-171450">
              <a:buFont typeface="Arial" panose="020B0604020202020204" pitchFamily="34" charset="0"/>
              <a:buChar char="•"/>
            </a:pPr>
            <a:r>
              <a:rPr lang="en-US" baseline="0" dirty="0"/>
              <a:t>Voluntary IMPs – (Program 19 funds) dedicated funds to the Water Planning Division for studies and planning needs. $400,000 / year today +current staffing levels 17 FTEs ~ $1.5M annually</a:t>
            </a:r>
          </a:p>
          <a:p>
            <a:pPr marL="171450" indent="-171450">
              <a:buFont typeface="Arial" panose="020B0604020202020204" pitchFamily="34" charset="0"/>
              <a:buChar char="•"/>
            </a:pPr>
            <a:r>
              <a:rPr lang="en-US" baseline="0" dirty="0"/>
              <a:t>Increased Funding</a:t>
            </a:r>
          </a:p>
          <a:p>
            <a:pPr marL="171450" indent="-171450">
              <a:buFont typeface="Arial" panose="020B0604020202020204" pitchFamily="34" charset="0"/>
              <a:buChar char="•"/>
            </a:pPr>
            <a:r>
              <a:rPr lang="en-US" baseline="0" dirty="0"/>
              <a:t>	NRD taxing authority</a:t>
            </a:r>
          </a:p>
          <a:p>
            <a:pPr marL="171450" indent="-171450">
              <a:buFont typeface="Arial" panose="020B0604020202020204" pitchFamily="34" charset="0"/>
              <a:buChar char="•"/>
            </a:pPr>
            <a:r>
              <a:rPr lang="en-US" baseline="0" dirty="0"/>
              <a:t>	State Cash Funds</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11</a:t>
            </a:fld>
            <a:endParaRPr lang="en-US"/>
          </a:p>
        </p:txBody>
      </p:sp>
    </p:spTree>
    <p:extLst>
      <p:ext uri="{BB962C8B-B14F-4D97-AF65-F5344CB8AC3E}">
        <p14:creationId xmlns:p14="http://schemas.microsoft.com/office/powerpoint/2010/main" val="225348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i="1" dirty="0"/>
              <a:t>Commons</a:t>
            </a:r>
            <a:r>
              <a:rPr lang="en-US" dirty="0"/>
              <a:t>: natural resources accessible to all members of a society; natural resources managed for individual and collective benefit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NRDs adhere to principles for sustainable management of common pool resources developed by </a:t>
            </a:r>
            <a:r>
              <a:rPr lang="en-US" dirty="0" err="1"/>
              <a:t>Elinor</a:t>
            </a:r>
            <a:r>
              <a:rPr lang="en-US" dirty="0"/>
              <a:t> </a:t>
            </a:r>
            <a:r>
              <a:rPr lang="en-US" dirty="0" err="1"/>
              <a:t>Ostrom</a:t>
            </a:r>
            <a:r>
              <a:rPr lang="en-US" dirty="0"/>
              <a:t>, the only woman ever to win a Nobel prize for economics. In her 1990 book, </a:t>
            </a:r>
            <a:r>
              <a:rPr lang="en-US" i="1" dirty="0"/>
              <a:t>Governing the Commons</a:t>
            </a:r>
            <a:r>
              <a:rPr lang="en-US" dirty="0"/>
              <a:t>, </a:t>
            </a:r>
            <a:r>
              <a:rPr lang="en-US" dirty="0" err="1"/>
              <a:t>Ostrom</a:t>
            </a:r>
            <a:r>
              <a:rPr lang="en-US" dirty="0"/>
              <a:t> wrote that the central question “is how a group of principals who are in an interdependent situation can organize and govern themselves to obtain continuing joint benefits when all face temptations to freeride, shirk, or otherwise act opportunistically.” The design principles she came up with included clearly defined boundaries, allowing those who use a resource to participate in decision-making and effective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Ostrom</a:t>
            </a:r>
            <a:r>
              <a:rPr lang="en-US" dirty="0"/>
              <a:t>, </a:t>
            </a:r>
            <a:r>
              <a:rPr lang="en-US" dirty="0" err="1"/>
              <a:t>Elinor</a:t>
            </a:r>
            <a:r>
              <a:rPr lang="en-US" dirty="0"/>
              <a:t> (1990). </a:t>
            </a:r>
            <a:r>
              <a:rPr lang="en-US" i="1" dirty="0"/>
              <a:t>Governing the Commons: The Evolution of Institutions for Collective Action. </a:t>
            </a:r>
            <a:r>
              <a:rPr lang="en-US" dirty="0"/>
              <a:t>Cambridge, UK: Cambridge University Press. ISBN 9780521405997.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She conducted research across the world.</a:t>
            </a:r>
          </a:p>
          <a:p>
            <a:endParaRPr lang="en-US" dirty="0"/>
          </a:p>
          <a:p>
            <a:r>
              <a:rPr lang="en-US" dirty="0"/>
              <a:t>Political economist, research director, distinguished professor, member of National Academy of Sciences</a:t>
            </a:r>
          </a:p>
          <a:p>
            <a:r>
              <a:rPr lang="en-US" dirty="0"/>
              <a:t>1933 – 2012 </a:t>
            </a:r>
          </a:p>
          <a:p>
            <a:r>
              <a:rPr lang="en-US" dirty="0"/>
              <a:t>2009 Nobel Prize in Economics, first and only woman</a:t>
            </a:r>
          </a:p>
          <a:p>
            <a:r>
              <a:rPr lang="en-US" dirty="0"/>
              <a:t>Studied a groundwater basin in California in grad school</a:t>
            </a:r>
          </a:p>
          <a:p>
            <a:r>
              <a:rPr lang="en-US" dirty="0"/>
              <a:t>Economists believed natural resources would be exploited if collectively used and managed. </a:t>
            </a:r>
            <a:r>
              <a:rPr lang="en-US" dirty="0" err="1"/>
              <a:t>Elinor</a:t>
            </a:r>
            <a:r>
              <a:rPr lang="en-US" dirty="0"/>
              <a:t> disproved this idea with field studies of small local communities managing shared resources. In time, rules are established which lead to economic and ecological sustainability. Common property can successfully be managed by those that use it, without government regulation or privatization.</a:t>
            </a:r>
          </a:p>
          <a:p>
            <a:r>
              <a:rPr lang="en-US" dirty="0" err="1"/>
              <a:t>Ostrom’s</a:t>
            </a:r>
            <a:r>
              <a:rPr lang="en-US" dirty="0"/>
              <a:t> law: a resource arrangement that works in practice can work in theory.</a:t>
            </a:r>
          </a:p>
          <a:p>
            <a:r>
              <a:rPr lang="en-US" dirty="0"/>
              <a:t>Published 7 books and multiple articles</a:t>
            </a:r>
          </a:p>
        </p:txBody>
      </p:sp>
      <p:sp>
        <p:nvSpPr>
          <p:cNvPr id="4" name="Slide Number Placeholder 3"/>
          <p:cNvSpPr>
            <a:spLocks noGrp="1"/>
          </p:cNvSpPr>
          <p:nvPr>
            <p:ph type="sldNum" sz="quarter" idx="10"/>
          </p:nvPr>
        </p:nvSpPr>
        <p:spPr/>
        <p:txBody>
          <a:bodyPr/>
          <a:lstStyle/>
          <a:p>
            <a:fld id="{DE222E34-538F-4405-8433-8064191FC6F4}" type="slidenum">
              <a:rPr lang="en-US" smtClean="0"/>
              <a:t>12</a:t>
            </a:fld>
            <a:endParaRPr lang="en-US"/>
          </a:p>
        </p:txBody>
      </p:sp>
    </p:spTree>
    <p:extLst>
      <p:ext uri="{BB962C8B-B14F-4D97-AF65-F5344CB8AC3E}">
        <p14:creationId xmlns:p14="http://schemas.microsoft.com/office/powerpoint/2010/main" val="150508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NRD Boundaries generally follow Surface Water Basin Boundaries</a:t>
            </a:r>
          </a:p>
          <a:p>
            <a:r>
              <a:rPr lang="en-US" dirty="0"/>
              <a:t> – defines the area subject to</a:t>
            </a:r>
            <a:r>
              <a:rPr lang="en-US" baseline="0" dirty="0"/>
              <a:t> IMP goals, objectives and controls</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13</a:t>
            </a:fld>
            <a:endParaRPr lang="en-US"/>
          </a:p>
        </p:txBody>
      </p:sp>
    </p:spTree>
    <p:extLst>
      <p:ext uri="{BB962C8B-B14F-4D97-AF65-F5344CB8AC3E}">
        <p14:creationId xmlns:p14="http://schemas.microsoft.com/office/powerpoint/2010/main" val="168691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Certified Uses allows for easier</a:t>
            </a:r>
            <a:r>
              <a:rPr lang="en-US" baseline="0" dirty="0"/>
              <a:t> quantification of the water uses, so that the goal of balancing uses and supplies can be evaluated and it allows for easier monitoring and enforcement.</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14</a:t>
            </a:fld>
            <a:endParaRPr lang="en-US"/>
          </a:p>
        </p:txBody>
      </p:sp>
    </p:spTree>
    <p:extLst>
      <p:ext uri="{BB962C8B-B14F-4D97-AF65-F5344CB8AC3E}">
        <p14:creationId xmlns:p14="http://schemas.microsoft.com/office/powerpoint/2010/main" val="378696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a few ways in which Nebraska Statues provide for meeting local needs and conditions</a:t>
            </a:r>
          </a:p>
          <a:p>
            <a:pPr lvl="0"/>
            <a:r>
              <a:rPr lang="en-US" sz="1200" kern="1200" dirty="0">
                <a:solidFill>
                  <a:schemeClr val="tx1"/>
                </a:solidFill>
                <a:effectLst/>
                <a:latin typeface="+mn-lt"/>
                <a:ea typeface="+mn-ea"/>
                <a:cs typeface="+mn-cs"/>
              </a:rPr>
              <a:t>1) Decentralized control (local NRDs)</a:t>
            </a:r>
          </a:p>
          <a:p>
            <a:pPr lvl="0"/>
            <a:r>
              <a:rPr lang="en-US" sz="1200" kern="1200" dirty="0">
                <a:solidFill>
                  <a:schemeClr val="tx1"/>
                </a:solidFill>
                <a:effectLst/>
                <a:latin typeface="+mn-lt"/>
                <a:ea typeface="+mn-ea"/>
                <a:cs typeface="+mn-cs"/>
              </a:rPr>
              <a:t>2) Recognition that not all areas are in the same hydrologic circumstances (required and voluntary plan areas)</a:t>
            </a:r>
          </a:p>
          <a:p>
            <a:pPr lvl="0"/>
            <a:r>
              <a:rPr lang="en-US" sz="1200"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Local users choose their controls</a:t>
            </a:r>
          </a:p>
          <a:p>
            <a:pPr lvl="0"/>
            <a:r>
              <a:rPr lang="en-US" sz="1200" b="1" kern="1200" dirty="0">
                <a:solidFill>
                  <a:schemeClr val="tx1"/>
                </a:solidFill>
                <a:effectLst/>
                <a:latin typeface="+mn-lt"/>
                <a:ea typeface="+mn-ea"/>
                <a:cs typeface="+mn-cs"/>
              </a:rPr>
              <a:t>	Each NRD can chose their own control to implement the same</a:t>
            </a:r>
            <a:r>
              <a:rPr lang="en-US" sz="1200" b="1" kern="1200" baseline="0" dirty="0">
                <a:solidFill>
                  <a:schemeClr val="tx1"/>
                </a:solidFill>
                <a:effectLst/>
                <a:latin typeface="+mn-lt"/>
                <a:ea typeface="+mn-ea"/>
                <a:cs typeface="+mn-cs"/>
              </a:rPr>
              <a:t> goal – regulation or incentive based or other projects (Platte/Republican Examples)</a:t>
            </a:r>
            <a:endParaRPr lang="en-US"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Example – upper </a:t>
            </a:r>
            <a:r>
              <a:rPr lang="en-US" sz="1200" kern="1200" dirty="0" err="1">
                <a:solidFill>
                  <a:schemeClr val="tx1"/>
                </a:solidFill>
                <a:effectLst/>
                <a:latin typeface="+mn-lt"/>
                <a:ea typeface="+mn-ea"/>
                <a:cs typeface="+mn-cs"/>
              </a:rPr>
              <a:t>platte</a:t>
            </a:r>
            <a:r>
              <a:rPr lang="en-US" sz="1200" kern="1200" dirty="0">
                <a:solidFill>
                  <a:schemeClr val="tx1"/>
                </a:solidFill>
                <a:effectLst/>
                <a:latin typeface="+mn-lt"/>
                <a:ea typeface="+mn-ea"/>
                <a:cs typeface="+mn-cs"/>
              </a:rPr>
              <a:t> – meters/allocation vs conjunctive </a:t>
            </a:r>
            <a:r>
              <a:rPr lang="en-US" sz="1200" kern="1200" dirty="0" err="1">
                <a:solidFill>
                  <a:schemeClr val="tx1"/>
                </a:solidFill>
                <a:effectLst/>
                <a:latin typeface="+mn-lt"/>
                <a:ea typeface="+mn-ea"/>
                <a:cs typeface="+mn-cs"/>
              </a:rPr>
              <a:t>mgmt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Statutes provide a toolbox of options</a:t>
            </a: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DE222E34-538F-4405-8433-8064191FC6F4}" type="slidenum">
              <a:rPr lang="en-US" smtClean="0"/>
              <a:t>15</a:t>
            </a:fld>
            <a:endParaRPr lang="en-US"/>
          </a:p>
        </p:txBody>
      </p:sp>
    </p:spTree>
    <p:extLst>
      <p:ext uri="{BB962C8B-B14F-4D97-AF65-F5344CB8AC3E}">
        <p14:creationId xmlns:p14="http://schemas.microsoft.com/office/powerpoint/2010/main" val="1872915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IMPs – BWP</a:t>
            </a:r>
            <a:r>
              <a:rPr lang="en-US" baseline="0" dirty="0"/>
              <a:t> – Interstate Agreements</a:t>
            </a:r>
          </a:p>
          <a:p>
            <a:endParaRPr lang="en-US" baseline="0" dirty="0"/>
          </a:p>
          <a:p>
            <a:r>
              <a:rPr lang="en-US" baseline="0" dirty="0"/>
              <a:t>Allows for the ability to comply with Interstate Agreements, while allowing the specific controls on how this works to be set by local members who are subject to the rules.</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16</a:t>
            </a:fld>
            <a:endParaRPr lang="en-US"/>
          </a:p>
        </p:txBody>
      </p:sp>
    </p:spTree>
    <p:extLst>
      <p:ext uri="{BB962C8B-B14F-4D97-AF65-F5344CB8AC3E}">
        <p14:creationId xmlns:p14="http://schemas.microsoft.com/office/powerpoint/2010/main" val="117132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Dispute resolution procedures contained in BWPs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Included as a Response to Stakeholder Input for Plan Actions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Basin-Wide Plans reviewed at Annual Meetings – where Disputes will be discussed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Allows for ongoing input of those water users subject to plan goals, objects and controls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3200" dirty="0"/>
          </a:p>
        </p:txBody>
      </p:sp>
      <p:sp>
        <p:nvSpPr>
          <p:cNvPr id="4" name="Slide Number Placeholder 3"/>
          <p:cNvSpPr>
            <a:spLocks noGrp="1"/>
          </p:cNvSpPr>
          <p:nvPr>
            <p:ph type="sldNum" sz="quarter" idx="10"/>
          </p:nvPr>
        </p:nvSpPr>
        <p:spPr/>
        <p:txBody>
          <a:bodyPr/>
          <a:lstStyle/>
          <a:p>
            <a:fld id="{DE222E34-538F-4405-8433-8064191FC6F4}" type="slidenum">
              <a:rPr lang="en-US" smtClean="0"/>
              <a:t>17</a:t>
            </a:fld>
            <a:endParaRPr lang="en-US"/>
          </a:p>
        </p:txBody>
      </p:sp>
    </p:spTree>
    <p:extLst>
      <p:ext uri="{BB962C8B-B14F-4D97-AF65-F5344CB8AC3E}">
        <p14:creationId xmlns:p14="http://schemas.microsoft.com/office/powerpoint/2010/main" val="3096769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sym typeface="Wingdings" panose="05000000000000000000" pitchFamily="2" charset="2"/>
              </a:rPr>
              <a:t>Required Areas - Nebraska’s Water Resources Cash Fund</a:t>
            </a:r>
          </a:p>
          <a:p>
            <a:pPr lvl="1"/>
            <a:r>
              <a:rPr lang="en-US" dirty="0">
                <a:sym typeface="Wingdings" panose="05000000000000000000" pitchFamily="2" charset="2"/>
              </a:rPr>
              <a:t>Fully and </a:t>
            </a:r>
            <a:r>
              <a:rPr lang="en-US" dirty="0" err="1">
                <a:sym typeface="Wingdings" panose="05000000000000000000" pitchFamily="2" charset="2"/>
              </a:rPr>
              <a:t>overappropriated</a:t>
            </a:r>
            <a:r>
              <a:rPr lang="en-US" dirty="0">
                <a:sym typeface="Wingdings" panose="05000000000000000000" pitchFamily="2" charset="2"/>
              </a:rPr>
              <a:t> areas</a:t>
            </a:r>
          </a:p>
          <a:p>
            <a:pPr lvl="1"/>
            <a:r>
              <a:rPr lang="en-US" dirty="0">
                <a:sym typeface="Wingdings" panose="05000000000000000000" pitchFamily="2" charset="2"/>
              </a:rPr>
              <a:t>For projects to:</a:t>
            </a:r>
          </a:p>
          <a:p>
            <a:pPr lvl="2"/>
            <a:r>
              <a:rPr lang="en-US" sz="2400" dirty="0">
                <a:sym typeface="Wingdings" panose="05000000000000000000" pitchFamily="2" charset="2"/>
              </a:rPr>
              <a:t>Reduce consumptive use</a:t>
            </a:r>
          </a:p>
          <a:p>
            <a:pPr lvl="2"/>
            <a:r>
              <a:rPr lang="en-US" sz="2400" dirty="0">
                <a:sym typeface="Wingdings" panose="05000000000000000000" pitchFamily="2" charset="2"/>
              </a:rPr>
              <a:t>Enhance streamflow</a:t>
            </a:r>
          </a:p>
          <a:p>
            <a:pPr lvl="2"/>
            <a:r>
              <a:rPr lang="en-US" sz="2400" dirty="0">
                <a:sym typeface="Wingdings" panose="05000000000000000000" pitchFamily="2" charset="2"/>
              </a:rPr>
              <a:t>Enhance groundwater recharge</a:t>
            </a:r>
          </a:p>
          <a:p>
            <a:r>
              <a:rPr lang="en-US" dirty="0"/>
              <a:t>Voluntary Areas – Nebraska’s Water Sustainability Fund</a:t>
            </a:r>
          </a:p>
          <a:p>
            <a:pPr lvl="1"/>
            <a:r>
              <a:rPr lang="en-US" dirty="0"/>
              <a:t>Eligible to NRDs with IMPs</a:t>
            </a:r>
          </a:p>
          <a:p>
            <a:pPr lvl="2"/>
            <a:r>
              <a:rPr lang="en-US" sz="2400" dirty="0">
                <a:sym typeface="Wingdings" panose="05000000000000000000" pitchFamily="2" charset="2"/>
              </a:rPr>
              <a:t>Created strong incentive for voluntary IMPs</a:t>
            </a:r>
          </a:p>
          <a:p>
            <a:endParaRPr lang="en-US" baseline="0" dirty="0"/>
          </a:p>
          <a:p>
            <a:pPr marL="171450" indent="-171450">
              <a:buFont typeface="Arial" panose="020B0604020202020204" pitchFamily="34" charset="0"/>
              <a:buChar char="•"/>
            </a:pPr>
            <a:r>
              <a:rPr lang="en-US" baseline="0" dirty="0"/>
              <a:t>WRCF $3.3M / year today + $3.3M NET funds</a:t>
            </a:r>
          </a:p>
          <a:p>
            <a:pPr marL="171450" indent="-171450">
              <a:buFont typeface="Arial" panose="020B0604020202020204" pitchFamily="34" charset="0"/>
              <a:buChar char="•"/>
            </a:pPr>
            <a:r>
              <a:rPr lang="en-US" baseline="0" dirty="0"/>
              <a:t>Water Planning Division for studies and planning needs. $400,000 / year today +current staffing levels 17 FTEs ~ $1.5M annually</a:t>
            </a:r>
          </a:p>
          <a:p>
            <a:pPr marL="171450" indent="-171450">
              <a:buFont typeface="Arial" panose="020B0604020202020204" pitchFamily="34" charset="0"/>
              <a:buChar char="•"/>
            </a:pPr>
            <a:r>
              <a:rPr lang="en-US" baseline="0" dirty="0"/>
              <a:t>WSF – $10M / year</a:t>
            </a:r>
          </a:p>
          <a:p>
            <a:pPr marL="171450" indent="-171450">
              <a:buFont typeface="Arial" panose="020B0604020202020204" pitchFamily="34" charset="0"/>
              <a:buChar char="•"/>
            </a:pPr>
            <a:r>
              <a:rPr lang="en-US" baseline="0" dirty="0"/>
              <a:t>NET – funded by lottery proceeds – in 2019 awarded $20M</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18</a:t>
            </a:fld>
            <a:endParaRPr lang="en-US"/>
          </a:p>
        </p:txBody>
      </p:sp>
    </p:spTree>
    <p:extLst>
      <p:ext uri="{BB962C8B-B14F-4D97-AF65-F5344CB8AC3E}">
        <p14:creationId xmlns:p14="http://schemas.microsoft.com/office/powerpoint/2010/main" val="2673788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key principle is that of ongoing Monitoring. In Nebraska this is mandated in statute. This focus on ongoing monitoring and evaluation of plan goals, objectives and actions, requires a foundation of science -  for decision making – including basic data, and complicated hydrologic models of the integrated surface and ground water system. Building on this is the public participation step of the planning process – where stakeholders are engaged and the plan goals and objectives are developed. Then the plan is implemented and monitored. The monitoring process includes</a:t>
            </a:r>
            <a:r>
              <a:rPr lang="en-US" sz="1200" kern="1200" baseline="0" dirty="0">
                <a:solidFill>
                  <a:schemeClr val="tx1"/>
                </a:solidFill>
                <a:effectLst/>
                <a:latin typeface="+mn-lt"/>
                <a:ea typeface="+mn-ea"/>
                <a:cs typeface="+mn-cs"/>
              </a:rPr>
              <a:t> public meetings where stakeholders can discuss the progress being made toward the goals. The implementation process includes </a:t>
            </a:r>
            <a:r>
              <a:rPr lang="en-US" sz="1200" kern="1200" dirty="0">
                <a:solidFill>
                  <a:schemeClr val="tx1"/>
                </a:solidFill>
                <a:effectLst/>
                <a:latin typeface="+mn-lt"/>
                <a:ea typeface="+mn-ea"/>
                <a:cs typeface="+mn-cs"/>
              </a:rPr>
              <a:t>Partnership</a:t>
            </a:r>
            <a:r>
              <a:rPr lang="en-US" sz="1200" kern="1200" baseline="0" dirty="0">
                <a:solidFill>
                  <a:schemeClr val="tx1"/>
                </a:solidFill>
                <a:effectLst/>
                <a:latin typeface="+mn-lt"/>
                <a:ea typeface="+mn-ea"/>
                <a:cs typeface="+mn-cs"/>
              </a:rPr>
              <a:t> opportunities for Stakeholders/water users to work jointly with an NRD and/or DNR to implement plan action items like Conjunctive Management Projects with Canal Companies and Reservoir Owners, Active Streamflow Augmentation projects, and incentive based efforts to reduce Consumptive Use (multiple funding partners, Ducks Unlimited, Rainwater Basin Joint Venture, NRCS,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the process does not stop there – </a:t>
            </a:r>
          </a:p>
          <a:p>
            <a:r>
              <a:rPr lang="en-US" sz="1200" kern="1200" dirty="0">
                <a:solidFill>
                  <a:schemeClr val="tx1"/>
                </a:solidFill>
                <a:effectLst/>
                <a:latin typeface="+mn-lt"/>
                <a:ea typeface="+mn-ea"/>
                <a:cs typeface="+mn-cs"/>
              </a:rPr>
              <a:t>Implementation and monitoring leads to plan refinement and new public processes with stakeholders. </a:t>
            </a:r>
          </a:p>
          <a:p>
            <a:r>
              <a:rPr lang="en-US" sz="1200" kern="1200" dirty="0">
                <a:solidFill>
                  <a:schemeClr val="tx1"/>
                </a:solidFill>
                <a:effectLst/>
                <a:latin typeface="+mn-lt"/>
                <a:ea typeface="+mn-ea"/>
                <a:cs typeface="+mn-cs"/>
              </a:rPr>
              <a:t>This iterative and adaptive management process is an important principle of Nebraska Integrated Water Resources Management. </a:t>
            </a:r>
          </a:p>
          <a:p>
            <a:r>
              <a:rPr lang="en-US" sz="1200" kern="1200" dirty="0">
                <a:solidFill>
                  <a:schemeClr val="tx1"/>
                </a:solidFill>
                <a:effectLst/>
                <a:latin typeface="+mn-lt"/>
                <a:ea typeface="+mn-ea"/>
                <a:cs typeface="+mn-cs"/>
              </a:rPr>
              <a:t>We learn as we go along, and we adjust to new understandings of the resource.</a:t>
            </a:r>
          </a:p>
        </p:txBody>
      </p:sp>
      <p:sp>
        <p:nvSpPr>
          <p:cNvPr id="4" name="Slide Number Placeholder 3"/>
          <p:cNvSpPr>
            <a:spLocks noGrp="1"/>
          </p:cNvSpPr>
          <p:nvPr>
            <p:ph type="sldNum" sz="quarter" idx="10"/>
          </p:nvPr>
        </p:nvSpPr>
        <p:spPr/>
        <p:txBody>
          <a:bodyPr/>
          <a:lstStyle/>
          <a:p>
            <a:fld id="{DE222E34-538F-4405-8433-8064191FC6F4}" type="slidenum">
              <a:rPr lang="en-US" smtClean="0"/>
              <a:t>19</a:t>
            </a:fld>
            <a:endParaRPr lang="en-US"/>
          </a:p>
        </p:txBody>
      </p:sp>
    </p:spTree>
    <p:extLst>
      <p:ext uri="{BB962C8B-B14F-4D97-AF65-F5344CB8AC3E}">
        <p14:creationId xmlns:p14="http://schemas.microsoft.com/office/powerpoint/2010/main" val="3511003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22E34-538F-4405-8433-8064191FC6F4}" type="slidenum">
              <a:rPr lang="en-US" smtClean="0"/>
              <a:t>2</a:t>
            </a:fld>
            <a:endParaRPr lang="en-US"/>
          </a:p>
        </p:txBody>
      </p:sp>
    </p:spTree>
    <p:extLst>
      <p:ext uri="{BB962C8B-B14F-4D97-AF65-F5344CB8AC3E}">
        <p14:creationId xmlns:p14="http://schemas.microsoft.com/office/powerpoint/2010/main" val="212494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Saved stakeholder</a:t>
            </a:r>
            <a:r>
              <a:rPr lang="en-US" baseline="0" dirty="0"/>
              <a:t> for last – as it is, in my opinion one of the most important principles of success of IWRM in Nebraska</a:t>
            </a:r>
          </a:p>
          <a:p>
            <a:endParaRPr lang="en-US" baseline="0" dirty="0"/>
          </a:p>
          <a:p>
            <a:r>
              <a:rPr lang="en-US" baseline="0" dirty="0"/>
              <a:t>In Statutes it is mentioned in 3 separate locations – for different types of plans</a:t>
            </a:r>
          </a:p>
          <a:p>
            <a:r>
              <a:rPr lang="en-US" baseline="0" dirty="0"/>
              <a:t>	required basin-wide plans</a:t>
            </a:r>
          </a:p>
          <a:p>
            <a:r>
              <a:rPr lang="en-US" baseline="0" dirty="0"/>
              <a:t>	and required IMPs</a:t>
            </a:r>
          </a:p>
          <a:p>
            <a:r>
              <a:rPr lang="en-US" baseline="0" dirty="0"/>
              <a:t>In each case the idea is that stakeholders are part of the process for development of the goals, objectives and actions contained within the plans</a:t>
            </a:r>
          </a:p>
          <a:p>
            <a:endParaRPr lang="en-US" baseline="0" dirty="0"/>
          </a:p>
          <a:p>
            <a:r>
              <a:rPr lang="en-US" baseline="0" dirty="0"/>
              <a:t>Example Group Sizes – 10 to 40</a:t>
            </a:r>
          </a:p>
          <a:p>
            <a:endParaRPr lang="en-US" baseline="0" dirty="0"/>
          </a:p>
          <a:p>
            <a:r>
              <a:rPr lang="en-US" baseline="0" dirty="0"/>
              <a:t>Stakeholder meetings are like a large classroom – where there is learning by all parties sitting at the table – including us regulators – learning about the local needs.</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20</a:t>
            </a:fld>
            <a:endParaRPr lang="en-US"/>
          </a:p>
        </p:txBody>
      </p:sp>
    </p:spTree>
    <p:extLst>
      <p:ext uri="{BB962C8B-B14F-4D97-AF65-F5344CB8AC3E}">
        <p14:creationId xmlns:p14="http://schemas.microsoft.com/office/powerpoint/2010/main" val="2583079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a:t>
            </a:r>
            <a:r>
              <a:rPr lang="en-US" baseline="0" dirty="0"/>
              <a:t>s represent the various local water user interest groups</a:t>
            </a:r>
          </a:p>
          <a:p>
            <a:endParaRPr lang="en-US" baseline="0" dirty="0"/>
          </a:p>
        </p:txBody>
      </p:sp>
      <p:sp>
        <p:nvSpPr>
          <p:cNvPr id="4" name="Slide Number Placeholder 3"/>
          <p:cNvSpPr>
            <a:spLocks noGrp="1"/>
          </p:cNvSpPr>
          <p:nvPr>
            <p:ph type="sldNum" sz="quarter" idx="10"/>
          </p:nvPr>
        </p:nvSpPr>
        <p:spPr/>
        <p:txBody>
          <a:bodyPr/>
          <a:lstStyle/>
          <a:p>
            <a:fld id="{DE222E34-538F-4405-8433-8064191FC6F4}" type="slidenum">
              <a:rPr lang="en-US" smtClean="0"/>
              <a:t>21</a:t>
            </a:fld>
            <a:endParaRPr lang="en-US"/>
          </a:p>
        </p:txBody>
      </p:sp>
    </p:spTree>
    <p:extLst>
      <p:ext uri="{BB962C8B-B14F-4D97-AF65-F5344CB8AC3E}">
        <p14:creationId xmlns:p14="http://schemas.microsoft.com/office/powerpoint/2010/main" val="1773049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build understanding</a:t>
            </a:r>
            <a:r>
              <a:rPr lang="en-US" baseline="0" dirty="0"/>
              <a:t> and trust through effectively managed communication – FACILITATION</a:t>
            </a:r>
          </a:p>
          <a:p>
            <a:r>
              <a:rPr lang="en-US" baseline="0" dirty="0"/>
              <a:t>	Upper Platte BWP – examples</a:t>
            </a:r>
          </a:p>
          <a:p>
            <a:r>
              <a:rPr lang="en-US" baseline="0" dirty="0"/>
              <a:t>		survey – great facilitator</a:t>
            </a:r>
          </a:p>
          <a:p>
            <a:r>
              <a:rPr lang="en-US" baseline="0" dirty="0"/>
              <a:t>	Republican BWP – examples</a:t>
            </a:r>
          </a:p>
          <a:p>
            <a:r>
              <a:rPr lang="en-US" baseline="0" dirty="0"/>
              <a:t>		change in facilitator called for by stakeholders</a:t>
            </a:r>
          </a:p>
          <a:p>
            <a:endParaRPr lang="en-US" baseline="0" dirty="0"/>
          </a:p>
          <a:p>
            <a:r>
              <a:rPr lang="en-US" baseline="0" dirty="0"/>
              <a:t>Stakeholder Surveys – show they build relationships between water users and the regulators! And is one of the things the participants appreciated most – hearing the other guys perspective!</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22</a:t>
            </a:fld>
            <a:endParaRPr lang="en-US"/>
          </a:p>
        </p:txBody>
      </p:sp>
    </p:spTree>
    <p:extLst>
      <p:ext uri="{BB962C8B-B14F-4D97-AF65-F5344CB8AC3E}">
        <p14:creationId xmlns:p14="http://schemas.microsoft.com/office/powerpoint/2010/main" val="1568187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bg1"/>
              </a:solidFill>
            </a:endParaRPr>
          </a:p>
          <a:p>
            <a:r>
              <a:rPr lang="en-US" dirty="0">
                <a:solidFill>
                  <a:schemeClr val="bg1"/>
                </a:solidFill>
              </a:rPr>
              <a:t>Stakeholder Roles:</a:t>
            </a:r>
          </a:p>
          <a:p>
            <a:pPr marL="457200" indent="-457200" fontAlgn="auto">
              <a:spcAft>
                <a:spcPts val="1800"/>
              </a:spcAft>
              <a:buFont typeface="Wingdings" panose="05000000000000000000" pitchFamily="2" charset="2"/>
              <a:buChar char="§"/>
              <a:defRPr/>
            </a:pPr>
            <a:r>
              <a:rPr lang="en-US" sz="1200" dirty="0">
                <a:solidFill>
                  <a:schemeClr val="tx2">
                    <a:lumMod val="60000"/>
                    <a:lumOff val="40000"/>
                  </a:schemeClr>
                </a:solidFill>
                <a:latin typeface="Arial" panose="020B0604020202020204" pitchFamily="34" charset="0"/>
                <a:cs typeface="Arial" panose="020B0604020202020204" pitchFamily="34" charset="0"/>
              </a:rPr>
              <a:t>Convey local water issues/concerns</a:t>
            </a:r>
          </a:p>
          <a:p>
            <a:pPr marL="457200" indent="-457200" fontAlgn="auto">
              <a:spcAft>
                <a:spcPts val="1800"/>
              </a:spcAft>
              <a:buFont typeface="Wingdings" panose="05000000000000000000" pitchFamily="2" charset="2"/>
              <a:buChar char="§"/>
              <a:defRPr/>
            </a:pPr>
            <a:r>
              <a:rPr lang="en-US" sz="1200" dirty="0">
                <a:solidFill>
                  <a:schemeClr val="tx2">
                    <a:lumMod val="60000"/>
                    <a:lumOff val="40000"/>
                  </a:schemeClr>
                </a:solidFill>
                <a:latin typeface="Arial" panose="020B0604020202020204" pitchFamily="34" charset="0"/>
                <a:cs typeface="Arial" panose="020B0604020202020204" pitchFamily="34" charset="0"/>
              </a:rPr>
              <a:t>Guide development of goals and objectives</a:t>
            </a:r>
          </a:p>
          <a:p>
            <a:pPr marL="457200" indent="-457200" fontAlgn="auto">
              <a:spcAft>
                <a:spcPts val="1800"/>
              </a:spcAft>
              <a:buFont typeface="Wingdings" panose="05000000000000000000" pitchFamily="2" charset="2"/>
              <a:buChar char="§"/>
              <a:defRPr/>
            </a:pPr>
            <a:r>
              <a:rPr lang="en-US" sz="1200" dirty="0">
                <a:solidFill>
                  <a:schemeClr val="tx2">
                    <a:lumMod val="60000"/>
                    <a:lumOff val="40000"/>
                  </a:schemeClr>
                </a:solidFill>
                <a:latin typeface="Arial" panose="020B0604020202020204" pitchFamily="34" charset="0"/>
                <a:cs typeface="Arial" panose="020B0604020202020204" pitchFamily="34" charset="0"/>
              </a:rPr>
              <a:t>Disseminate information to local groups about IMP</a:t>
            </a:r>
          </a:p>
          <a:p>
            <a:pPr marL="457200" indent="-457200" fontAlgn="auto">
              <a:spcAft>
                <a:spcPts val="1800"/>
              </a:spcAft>
              <a:buFont typeface="Wingdings" panose="05000000000000000000" pitchFamily="2" charset="2"/>
              <a:buChar char="§"/>
              <a:defRPr/>
            </a:pPr>
            <a:r>
              <a:rPr lang="en-US" sz="1200" dirty="0">
                <a:solidFill>
                  <a:schemeClr val="tx2">
                    <a:lumMod val="60000"/>
                    <a:lumOff val="40000"/>
                  </a:schemeClr>
                </a:solidFill>
                <a:latin typeface="Arial" panose="020B0604020202020204" pitchFamily="34" charset="0"/>
                <a:cs typeface="Arial" panose="020B0604020202020204" pitchFamily="34" charset="0"/>
              </a:rPr>
              <a:t>Attend meetings</a:t>
            </a:r>
          </a:p>
          <a:p>
            <a:pPr marL="457200" indent="-457200" fontAlgn="auto">
              <a:spcAft>
                <a:spcPts val="1800"/>
              </a:spcAft>
              <a:buFont typeface="Wingdings" panose="05000000000000000000" pitchFamily="2" charset="2"/>
              <a:buChar char="§"/>
              <a:defRPr/>
            </a:pPr>
            <a:endParaRPr lang="en-US" sz="1200" dirty="0">
              <a:solidFill>
                <a:schemeClr val="tx2">
                  <a:lumMod val="60000"/>
                  <a:lumOff val="40000"/>
                </a:schemeClr>
              </a:solidFill>
              <a:latin typeface="Arial" panose="020B0604020202020204" pitchFamily="34" charset="0"/>
              <a:cs typeface="Arial" panose="020B0604020202020204" pitchFamily="34" charset="0"/>
            </a:endParaRPr>
          </a:p>
          <a:p>
            <a:pPr marL="0" indent="0" fontAlgn="auto">
              <a:spcAft>
                <a:spcPts val="1800"/>
              </a:spcAft>
              <a:buFont typeface="Wingdings" panose="05000000000000000000" pitchFamily="2" charset="2"/>
              <a:buNone/>
              <a:defRPr/>
            </a:pPr>
            <a:r>
              <a:rPr lang="en-US" sz="1200" dirty="0">
                <a:solidFill>
                  <a:schemeClr val="tx2">
                    <a:lumMod val="60000"/>
                    <a:lumOff val="40000"/>
                  </a:schemeClr>
                </a:solidFill>
                <a:latin typeface="Arial" panose="020B0604020202020204" pitchFamily="34" charset="0"/>
                <a:cs typeface="Arial" panose="020B0604020202020204" pitchFamily="34" charset="0"/>
              </a:rPr>
              <a:t>NRD / DNR Roles:</a:t>
            </a:r>
          </a:p>
          <a:p>
            <a:pPr lvl="1">
              <a:spcAft>
                <a:spcPts val="1800"/>
              </a:spcAft>
              <a:buFont typeface="Wingdings" panose="05000000000000000000" pitchFamily="2" charset="2"/>
              <a:buChar char="Ø"/>
              <a:defRPr/>
            </a:pPr>
            <a:r>
              <a:rPr lang="en-US" sz="2400" kern="0" dirty="0">
                <a:solidFill>
                  <a:schemeClr val="tx2">
                    <a:lumMod val="60000"/>
                    <a:lumOff val="40000"/>
                  </a:schemeClr>
                </a:solidFill>
                <a:latin typeface="Arial" panose="020B0604020202020204" pitchFamily="34" charset="0"/>
                <a:cs typeface="Arial" panose="020B0604020202020204" pitchFamily="34" charset="0"/>
              </a:rPr>
              <a:t>Acquire/disseminate information/data needed for stakeholder process</a:t>
            </a:r>
          </a:p>
          <a:p>
            <a:pPr lvl="1">
              <a:spcAft>
                <a:spcPts val="1800"/>
              </a:spcAft>
              <a:buFont typeface="Wingdings" panose="05000000000000000000" pitchFamily="2" charset="2"/>
              <a:buChar char="Ø"/>
              <a:defRPr/>
            </a:pPr>
            <a:r>
              <a:rPr lang="en-US" sz="2400" kern="0" dirty="0">
                <a:solidFill>
                  <a:schemeClr val="tx2">
                    <a:lumMod val="60000"/>
                    <a:lumOff val="40000"/>
                  </a:schemeClr>
                </a:solidFill>
                <a:latin typeface="Arial" panose="020B0604020202020204" pitchFamily="34" charset="0"/>
                <a:cs typeface="Arial" panose="020B0604020202020204" pitchFamily="34" charset="0"/>
              </a:rPr>
              <a:t>Help formulate goals and objectives with stakeholders</a:t>
            </a:r>
          </a:p>
          <a:p>
            <a:pPr lvl="1">
              <a:spcBef>
                <a:spcPts val="600"/>
              </a:spcBef>
              <a:spcAft>
                <a:spcPts val="1800"/>
              </a:spcAft>
              <a:buFont typeface="Wingdings" panose="05000000000000000000" pitchFamily="2" charset="2"/>
              <a:buChar char="Ø"/>
              <a:defRPr/>
            </a:pPr>
            <a:r>
              <a:rPr lang="en-US" sz="2400" kern="0" dirty="0">
                <a:solidFill>
                  <a:schemeClr val="tx2">
                    <a:lumMod val="60000"/>
                    <a:lumOff val="40000"/>
                  </a:schemeClr>
                </a:solidFill>
                <a:latin typeface="Arial" panose="020B0604020202020204" pitchFamily="34" charset="0"/>
                <a:cs typeface="Arial" panose="020B0604020202020204" pitchFamily="34" charset="0"/>
              </a:rPr>
              <a:t>Coordinate with each other, stakeholders, facilitators throughout  process</a:t>
            </a:r>
          </a:p>
          <a:p>
            <a:pPr lvl="1">
              <a:spcBef>
                <a:spcPts val="600"/>
              </a:spcBef>
              <a:spcAft>
                <a:spcPts val="1800"/>
              </a:spcAft>
              <a:buFont typeface="Wingdings" panose="05000000000000000000" pitchFamily="2" charset="2"/>
              <a:buChar char="Ø"/>
              <a:defRPr/>
            </a:pPr>
            <a:r>
              <a:rPr lang="en-US" sz="2400" kern="0" dirty="0">
                <a:solidFill>
                  <a:schemeClr val="tx2">
                    <a:lumMod val="60000"/>
                    <a:lumOff val="40000"/>
                  </a:schemeClr>
                </a:solidFill>
                <a:latin typeface="Arial" panose="020B0604020202020204" pitchFamily="34" charset="0"/>
                <a:cs typeface="Arial" panose="020B0604020202020204" pitchFamily="34" charset="0"/>
              </a:rPr>
              <a:t>Help determine/convey feasible actions for plan implementation</a:t>
            </a:r>
          </a:p>
          <a:p>
            <a:pPr lvl="1">
              <a:spcBef>
                <a:spcPts val="600"/>
              </a:spcBef>
              <a:spcAft>
                <a:spcPts val="1800"/>
              </a:spcAft>
              <a:buFont typeface="Wingdings" panose="05000000000000000000" pitchFamily="2" charset="2"/>
              <a:buChar char="Ø"/>
              <a:defRPr/>
            </a:pPr>
            <a:r>
              <a:rPr lang="en-US" sz="2400" kern="0" dirty="0">
                <a:solidFill>
                  <a:schemeClr val="tx2">
                    <a:lumMod val="60000"/>
                    <a:lumOff val="40000"/>
                  </a:schemeClr>
                </a:solidFill>
                <a:latin typeface="Arial" panose="020B0604020202020204" pitchFamily="34" charset="0"/>
                <a:cs typeface="Arial" panose="020B0604020202020204" pitchFamily="34" charset="0"/>
              </a:rPr>
              <a:t>Write the Integrated Water Management Plan</a:t>
            </a:r>
          </a:p>
          <a:p>
            <a:pPr lvl="1">
              <a:spcBef>
                <a:spcPts val="600"/>
              </a:spcBef>
              <a:spcAft>
                <a:spcPts val="1800"/>
              </a:spcAft>
              <a:buFont typeface="Wingdings" panose="05000000000000000000" pitchFamily="2" charset="2"/>
              <a:buChar char="Ø"/>
              <a:defRPr/>
            </a:pPr>
            <a:r>
              <a:rPr lang="en-US" sz="2400" kern="0" dirty="0">
                <a:solidFill>
                  <a:schemeClr val="tx2">
                    <a:lumMod val="60000"/>
                    <a:lumOff val="40000"/>
                  </a:schemeClr>
                </a:solidFill>
                <a:latin typeface="Arial" panose="020B0604020202020204" pitchFamily="34" charset="0"/>
                <a:cs typeface="Arial" panose="020B0604020202020204" pitchFamily="34" charset="0"/>
              </a:rPr>
              <a:t>Implement the Plan</a:t>
            </a:r>
          </a:p>
          <a:p>
            <a:pPr lvl="0">
              <a:spcAft>
                <a:spcPts val="1800"/>
              </a:spcAft>
              <a:buFont typeface="Wingdings" panose="05000000000000000000" pitchFamily="2" charset="2"/>
              <a:buNone/>
              <a:defRPr/>
            </a:pPr>
            <a:r>
              <a:rPr lang="en-US" sz="2400" kern="0" dirty="0">
                <a:solidFill>
                  <a:schemeClr val="tx2">
                    <a:lumMod val="60000"/>
                    <a:lumOff val="40000"/>
                  </a:schemeClr>
                </a:solidFill>
                <a:latin typeface="Arial" panose="020B0604020202020204" pitchFamily="34" charset="0"/>
                <a:cs typeface="Arial" panose="020B0604020202020204" pitchFamily="34" charset="0"/>
              </a:rPr>
              <a:t>Public</a:t>
            </a:r>
            <a:r>
              <a:rPr lang="en-US" sz="2400" kern="0" baseline="0" dirty="0">
                <a:solidFill>
                  <a:schemeClr val="tx2">
                    <a:lumMod val="60000"/>
                    <a:lumOff val="40000"/>
                  </a:schemeClr>
                </a:solidFill>
                <a:latin typeface="Arial" panose="020B0604020202020204" pitchFamily="34" charset="0"/>
                <a:cs typeface="Arial" panose="020B0604020202020204" pitchFamily="34" charset="0"/>
              </a:rPr>
              <a:t> Hearing:</a:t>
            </a:r>
          </a:p>
          <a:p>
            <a:pPr marL="571500" indent="-571500">
              <a:spcAft>
                <a:spcPts val="1800"/>
              </a:spcAft>
              <a:buFont typeface="Arial" panose="020B0604020202020204" pitchFamily="34" charset="0"/>
              <a:buChar char="•"/>
            </a:pPr>
            <a:r>
              <a:rPr lang="en-US" sz="2400" dirty="0">
                <a:solidFill>
                  <a:schemeClr val="tx2">
                    <a:lumMod val="60000"/>
                    <a:lumOff val="40000"/>
                  </a:schemeClr>
                </a:solidFill>
              </a:rPr>
              <a:t>Additional Public Input</a:t>
            </a:r>
          </a:p>
          <a:p>
            <a:pPr marL="571500" indent="-571500">
              <a:spcAft>
                <a:spcPts val="1800"/>
              </a:spcAft>
              <a:buFont typeface="Arial" panose="020B0604020202020204" pitchFamily="34" charset="0"/>
              <a:buChar char="•"/>
            </a:pPr>
            <a:r>
              <a:rPr lang="en-US" sz="2400" dirty="0">
                <a:solidFill>
                  <a:schemeClr val="tx2">
                    <a:lumMod val="60000"/>
                    <a:lumOff val="40000"/>
                  </a:schemeClr>
                </a:solidFill>
              </a:rPr>
              <a:t>NRD and </a:t>
            </a:r>
            <a:r>
              <a:rPr lang="en-US" sz="2400" dirty="0" err="1">
                <a:solidFill>
                  <a:schemeClr val="tx2">
                    <a:lumMod val="60000"/>
                    <a:lumOff val="40000"/>
                  </a:schemeClr>
                </a:solidFill>
              </a:rPr>
              <a:t>NeDNR</a:t>
            </a:r>
            <a:r>
              <a:rPr lang="en-US" sz="2400" dirty="0">
                <a:solidFill>
                  <a:schemeClr val="tx2">
                    <a:lumMod val="60000"/>
                    <a:lumOff val="40000"/>
                  </a:schemeClr>
                </a:solidFill>
              </a:rPr>
              <a:t> consider testimony</a:t>
            </a:r>
          </a:p>
          <a:p>
            <a:pPr marL="571500" indent="-571500">
              <a:spcAft>
                <a:spcPts val="1800"/>
              </a:spcAft>
              <a:buFont typeface="Arial" panose="020B0604020202020204" pitchFamily="34" charset="0"/>
              <a:buChar char="•"/>
            </a:pPr>
            <a:r>
              <a:rPr lang="en-US" sz="2400" dirty="0">
                <a:solidFill>
                  <a:schemeClr val="tx2">
                    <a:lumMod val="60000"/>
                    <a:lumOff val="40000"/>
                  </a:schemeClr>
                </a:solidFill>
              </a:rPr>
              <a:t>Adopt plan with or without modifications</a:t>
            </a:r>
          </a:p>
          <a:p>
            <a:pPr lvl="0">
              <a:spcAft>
                <a:spcPts val="1800"/>
              </a:spcAft>
              <a:buFont typeface="Wingdings" panose="05000000000000000000" pitchFamily="2" charset="2"/>
              <a:buNone/>
              <a:defRPr/>
            </a:pPr>
            <a:endParaRPr lang="en-US" sz="2400" kern="0" dirty="0">
              <a:solidFill>
                <a:schemeClr val="tx2">
                  <a:lumMod val="60000"/>
                  <a:lumOff val="40000"/>
                </a:schemeClr>
              </a:solidFill>
              <a:latin typeface="Arial" panose="020B0604020202020204" pitchFamily="34" charset="0"/>
              <a:cs typeface="Arial" panose="020B0604020202020204" pitchFamily="34" charset="0"/>
            </a:endParaRPr>
          </a:p>
          <a:p>
            <a:pPr marL="457200" indent="-457200" fontAlgn="auto">
              <a:spcAft>
                <a:spcPts val="1800"/>
              </a:spcAft>
              <a:buFont typeface="Wingdings" panose="05000000000000000000" pitchFamily="2" charset="2"/>
              <a:buChar char="§"/>
              <a:defRPr/>
            </a:pPr>
            <a:endParaRPr lang="en-US" sz="1200" dirty="0">
              <a:solidFill>
                <a:schemeClr val="tx2">
                  <a:lumMod val="60000"/>
                  <a:lumOff val="40000"/>
                </a:schemeClr>
              </a:solidFill>
              <a:latin typeface="Arial" panose="020B0604020202020204" pitchFamily="34" charset="0"/>
              <a:cs typeface="Arial" panose="020B0604020202020204" pitchFamily="34" charset="0"/>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DE222E34-538F-4405-8433-8064191FC6F4}" type="slidenum">
              <a:rPr lang="en-US" smtClean="0"/>
              <a:t>23</a:t>
            </a:fld>
            <a:endParaRPr lang="en-US"/>
          </a:p>
        </p:txBody>
      </p:sp>
    </p:spTree>
    <p:extLst>
      <p:ext uri="{BB962C8B-B14F-4D97-AF65-F5344CB8AC3E}">
        <p14:creationId xmlns:p14="http://schemas.microsoft.com/office/powerpoint/2010/main" val="2345429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24</a:t>
            </a:fld>
            <a:endParaRPr lang="en-US"/>
          </a:p>
        </p:txBody>
      </p:sp>
    </p:spTree>
    <p:extLst>
      <p:ext uri="{BB962C8B-B14F-4D97-AF65-F5344CB8AC3E}">
        <p14:creationId xmlns:p14="http://schemas.microsoft.com/office/powerpoint/2010/main" val="2264310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E222E34-538F-4405-8433-8064191FC6F4}" type="slidenum">
              <a:rPr lang="en-US" smtClean="0"/>
              <a:t>25</a:t>
            </a:fld>
            <a:endParaRPr lang="en-US"/>
          </a:p>
        </p:txBody>
      </p:sp>
    </p:spTree>
    <p:extLst>
      <p:ext uri="{BB962C8B-B14F-4D97-AF65-F5344CB8AC3E}">
        <p14:creationId xmlns:p14="http://schemas.microsoft.com/office/powerpoint/2010/main" val="2208313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Plan areas have</a:t>
            </a:r>
            <a:r>
              <a:rPr lang="en-US" baseline="0" dirty="0"/>
              <a:t> components of data collection and analysis, as I discussed in the monitoring section earlier – this the critical science foundation component of the planning process. And matched with that is ongoing educational efforts of the public and basin stakeholders. </a:t>
            </a:r>
          </a:p>
          <a:p>
            <a:endParaRPr lang="en-US" baseline="0" dirty="0"/>
          </a:p>
          <a:p>
            <a:r>
              <a:rPr lang="en-US" baseline="0" dirty="0"/>
              <a:t>For Plan areas with water shortage issues, where supplies and uses are not always in balance, the other plan projects are necessary, such as, </a:t>
            </a:r>
            <a:r>
              <a:rPr lang="en-US" baseline="0" dirty="0" err="1"/>
              <a:t>Conj</a:t>
            </a:r>
            <a:r>
              <a:rPr lang="en-US" baseline="0" dirty="0"/>
              <a:t> </a:t>
            </a:r>
            <a:r>
              <a:rPr lang="en-US" baseline="0" dirty="0" err="1"/>
              <a:t>Mgmt</a:t>
            </a:r>
            <a:r>
              <a:rPr lang="en-US" baseline="0" dirty="0"/>
              <a:t>, GW retiming, Regulation, Retirements and Drought Planning – though we are moving toward more proactive drought planning in less water stressed areas of the state as well.   </a:t>
            </a:r>
          </a:p>
          <a:p>
            <a:endParaRPr lang="en-US" baseline="0" dirty="0"/>
          </a:p>
          <a:p>
            <a:r>
              <a:rPr lang="en-US" baseline="0" dirty="0" err="1"/>
              <a:t>Conjuncitve</a:t>
            </a:r>
            <a:r>
              <a:rPr lang="en-US" baseline="0" dirty="0"/>
              <a:t> Management in the Platte River Basin has been one of our most successful projects.</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26</a:t>
            </a:fld>
            <a:endParaRPr lang="en-US"/>
          </a:p>
        </p:txBody>
      </p:sp>
    </p:spTree>
    <p:extLst>
      <p:ext uri="{BB962C8B-B14F-4D97-AF65-F5344CB8AC3E}">
        <p14:creationId xmlns:p14="http://schemas.microsoft.com/office/powerpoint/2010/main" val="1726892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 started with two very different regulatory</a:t>
            </a:r>
            <a:r>
              <a:rPr lang="en-US" baseline="0" dirty="0"/>
              <a:t> systems for SW and GW </a:t>
            </a:r>
          </a:p>
          <a:p>
            <a:r>
              <a:rPr lang="en-US" baseline="0" dirty="0"/>
              <a:t>brought together by IWRM in 2004</a:t>
            </a:r>
          </a:p>
          <a:p>
            <a:endParaRPr lang="en-US" dirty="0"/>
          </a:p>
          <a:p>
            <a:r>
              <a:rPr lang="en-US" dirty="0"/>
              <a:t>With the tools already present in the Nebraska Water Management</a:t>
            </a:r>
            <a:r>
              <a:rPr lang="en-US" baseline="0" dirty="0"/>
              <a:t> system and those added from 2004- 2014 for IWRM, Nebraska has a legislative toolbox with options to meet both local needs and state requirements for interstate agreements, providing methods other than lawsuits for surface and groundwater users to address disputes and to increase understanding and trust. Many of these tools are consistent with those principles outline by </a:t>
            </a:r>
            <a:r>
              <a:rPr lang="en-US" baseline="0" dirty="0" err="1"/>
              <a:t>Elinor</a:t>
            </a:r>
            <a:r>
              <a:rPr lang="en-US" baseline="0" dirty="0"/>
              <a:t> </a:t>
            </a:r>
            <a:r>
              <a:rPr lang="en-US" baseline="0" dirty="0" err="1"/>
              <a:t>Ostrom</a:t>
            </a:r>
            <a:r>
              <a:rPr lang="en-US" baseline="0" dirty="0"/>
              <a:t> in her work outlining the “Principles for Managing a Commons”.</a:t>
            </a:r>
          </a:p>
          <a:p>
            <a:endParaRPr lang="en-US" baseline="0" dirty="0"/>
          </a:p>
          <a:p>
            <a:r>
              <a:rPr lang="en-US" baseline="0" dirty="0"/>
              <a:t>One of the most important aspects of successful integrated water resources management is perhaps something that cannot be legislated – building TRUST!</a:t>
            </a:r>
          </a:p>
          <a:p>
            <a:endParaRPr lang="en-US" baseline="0" dirty="0"/>
          </a:p>
          <a:p>
            <a:r>
              <a:rPr lang="en-US" baseline="0" dirty="0"/>
              <a:t>Ongoing communication and transparency are critical to building TRUST among water users and regulators – and this is really driven by those participating in the process – regulators and water users alike.</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28</a:t>
            </a:fld>
            <a:endParaRPr lang="en-US"/>
          </a:p>
        </p:txBody>
      </p:sp>
    </p:spTree>
    <p:extLst>
      <p:ext uri="{BB962C8B-B14F-4D97-AF65-F5344CB8AC3E}">
        <p14:creationId xmlns:p14="http://schemas.microsoft.com/office/powerpoint/2010/main" val="3335298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29</a:t>
            </a:fld>
            <a:endParaRPr lang="en-US"/>
          </a:p>
        </p:txBody>
      </p:sp>
    </p:spTree>
    <p:extLst>
      <p:ext uri="{BB962C8B-B14F-4D97-AF65-F5344CB8AC3E}">
        <p14:creationId xmlns:p14="http://schemas.microsoft.com/office/powerpoint/2010/main" val="3350756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22E34-538F-4405-8433-8064191FC6F4}" type="slidenum">
              <a:rPr lang="en-US" smtClean="0"/>
              <a:t>3</a:t>
            </a:fld>
            <a:endParaRPr lang="en-US"/>
          </a:p>
        </p:txBody>
      </p:sp>
    </p:spTree>
    <p:extLst>
      <p:ext uri="{BB962C8B-B14F-4D97-AF65-F5344CB8AC3E}">
        <p14:creationId xmlns:p14="http://schemas.microsoft.com/office/powerpoint/2010/main" val="412060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22E34-538F-4405-8433-8064191FC6F4}" type="slidenum">
              <a:rPr lang="en-US" smtClean="0"/>
              <a:t>4</a:t>
            </a:fld>
            <a:endParaRPr lang="en-US"/>
          </a:p>
        </p:txBody>
      </p:sp>
    </p:spTree>
    <p:extLst>
      <p:ext uri="{BB962C8B-B14F-4D97-AF65-F5344CB8AC3E}">
        <p14:creationId xmlns:p14="http://schemas.microsoft.com/office/powerpoint/2010/main" val="239367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 Water law has a long history from the first record of</a:t>
            </a:r>
            <a:r>
              <a:rPr lang="en-US" baseline="0" dirty="0"/>
              <a:t> irrigation ditches in the 1850’s to present day</a:t>
            </a:r>
          </a:p>
          <a:p>
            <a:endParaRPr lang="en-US" baseline="0" dirty="0"/>
          </a:p>
          <a:p>
            <a:r>
              <a:rPr lang="en-US" baseline="0" dirty="0"/>
              <a:t>These boxes represent some of the significant legal milestones for the creation of the initially separate SW and GW regulatory systems and the more recent Integrated Water Resources Management legislation.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of Nebraska owns the water – citizens have a right to use the water – Commons: natural resources accessible to all members of a society; natural resources managed for individual and collective benefit</a:t>
            </a:r>
            <a:endParaRPr lang="en-US" baseline="0" dirty="0"/>
          </a:p>
          <a:p>
            <a:endParaRPr lang="en-US" baseline="0" dirty="0"/>
          </a:p>
          <a:p>
            <a:endParaRPr lang="en-US" baseline="0" dirty="0"/>
          </a:p>
          <a:p>
            <a:r>
              <a:rPr lang="en-US" baseline="0" dirty="0"/>
              <a:t>We will now look at some of the details</a:t>
            </a: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5</a:t>
            </a:fld>
            <a:endParaRPr lang="en-US"/>
          </a:p>
        </p:txBody>
      </p:sp>
    </p:spTree>
    <p:extLst>
      <p:ext uri="{BB962C8B-B14F-4D97-AF65-F5344CB8AC3E}">
        <p14:creationId xmlns:p14="http://schemas.microsoft.com/office/powerpoint/2010/main" val="371951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Surface water regulation was really set in 1889 when the Prior Appropriation</a:t>
            </a:r>
            <a:r>
              <a:rPr lang="en-US" baseline="0" dirty="0"/>
              <a:t> system was adopted in Nebraska</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State Board of Irrigation – Regulator of SW</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This was further reinforced in 1920 when Prior Appropriation was made part of the Nebraska Constitution.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Surface water and Ground Water were legally regulated completely separately until 1963 when a glimmer of recognition of their hydrologically connected physical nature is recognized by a statutory change that recognized wells located close to a stream should be part of the surface water system </a:t>
            </a:r>
          </a:p>
          <a:p>
            <a:pPr marL="171450" indent="-171450">
              <a:buFont typeface="Arial" panose="020B0604020202020204" pitchFamily="34" charset="0"/>
              <a:buChar cha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State of Nebraska owns the water – citizens have a right to use the water – Commons: natural resources accessible to all members of a society; natural resources managed for individual and collective benefit</a:t>
            </a: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6</a:t>
            </a:fld>
            <a:endParaRPr lang="en-US"/>
          </a:p>
        </p:txBody>
      </p:sp>
    </p:spTree>
    <p:extLst>
      <p:ext uri="{BB962C8B-B14F-4D97-AF65-F5344CB8AC3E}">
        <p14:creationId xmlns:p14="http://schemas.microsoft.com/office/powerpoint/2010/main" val="156985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Ground water regulation was really set in 1933</a:t>
            </a:r>
            <a:r>
              <a:rPr lang="en-US" baseline="0" dirty="0"/>
              <a:t> when a lawsuit determined that a landowner has correlative rights to GW</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In the 1940 significant GW development began</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 LOCAL Natural Resource Districts were formed in 1972 – GW Regulators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7</a:t>
            </a:fld>
            <a:endParaRPr lang="en-US"/>
          </a:p>
        </p:txBody>
      </p:sp>
    </p:spTree>
    <p:extLst>
      <p:ext uri="{BB962C8B-B14F-4D97-AF65-F5344CB8AC3E}">
        <p14:creationId xmlns:p14="http://schemas.microsoft.com/office/powerpoint/2010/main" val="181556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water law for WATER PLANNING:</a:t>
            </a:r>
          </a:p>
          <a:p>
            <a:r>
              <a:rPr lang="en-US" dirty="0"/>
              <a:t>1981- State Water Planning and Review Process – Nebraska developed</a:t>
            </a:r>
            <a:r>
              <a:rPr lang="en-US" baseline="0" dirty="0"/>
              <a:t> a decentralized water planning system both via State Agencies and with Local NRDs</a:t>
            </a:r>
          </a:p>
          <a:p>
            <a:pPr marL="171450" indent="-171450">
              <a:buFont typeface="Arial" panose="020B0604020202020204" pitchFamily="34" charset="0"/>
              <a:buChar char="•"/>
            </a:pPr>
            <a:r>
              <a:rPr lang="en-US" baseline="0" dirty="0"/>
              <a:t>Requires annual report</a:t>
            </a:r>
          </a:p>
          <a:p>
            <a:pPr marL="171450" indent="-171450">
              <a:buFont typeface="Arial" panose="020B0604020202020204" pitchFamily="34" charset="0"/>
              <a:buChar char="•"/>
            </a:pPr>
            <a:r>
              <a:rPr lang="en-US" baseline="0" dirty="0"/>
              <a:t>Policy issue studies – recommendations</a:t>
            </a:r>
          </a:p>
          <a:p>
            <a:pPr marL="171450" indent="-171450">
              <a:buFont typeface="Arial" panose="020B0604020202020204" pitchFamily="34" charset="0"/>
              <a:buChar char="•"/>
            </a:pPr>
            <a:r>
              <a:rPr lang="en-US" baseline="0" dirty="0"/>
              <a:t>Problem analyses and area planning – continues today as Water Planning</a:t>
            </a:r>
            <a:endParaRPr lang="en-US" dirty="0"/>
          </a:p>
          <a:p>
            <a:endParaRPr lang="en-US" dirty="0"/>
          </a:p>
          <a:p>
            <a:r>
              <a:rPr lang="en-US" dirty="0"/>
              <a:t>So, now we’ve set the stage or</a:t>
            </a:r>
            <a:r>
              <a:rPr lang="en-US" baseline="0" dirty="0"/>
              <a:t> foundation for integrated water management planning in Nebraska – </a:t>
            </a:r>
          </a:p>
          <a:p>
            <a:r>
              <a:rPr lang="en-US" baseline="0" dirty="0"/>
              <a:t>Two separately regulated systems – groundwater and surface water</a:t>
            </a:r>
          </a:p>
          <a:p>
            <a:r>
              <a:rPr lang="en-US" baseline="0" dirty="0"/>
              <a:t>And Decentralized Water Planning</a:t>
            </a:r>
            <a:endParaRPr lang="en-US" dirty="0"/>
          </a:p>
          <a:p>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8</a:t>
            </a:fld>
            <a:endParaRPr lang="en-US"/>
          </a:p>
        </p:txBody>
      </p:sp>
    </p:spTree>
    <p:extLst>
      <p:ext uri="{BB962C8B-B14F-4D97-AF65-F5344CB8AC3E}">
        <p14:creationId xmlns:p14="http://schemas.microsoft.com/office/powerpoint/2010/main" val="286860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the Policies Established in LB962 Important?</a:t>
            </a:r>
          </a:p>
          <a:p>
            <a:r>
              <a:rPr lang="en-US" dirty="0"/>
              <a:t>A 49-member Governor appointed task force that represented all of the broad water related interest in Nebraska developed LB962.  The task force, using a consensus-based approach, unanimously recommended and supported the implementation of LB962 in 2004.</a:t>
            </a:r>
          </a:p>
          <a:p>
            <a:endParaRPr lang="en-US" dirty="0"/>
          </a:p>
          <a:p>
            <a:r>
              <a:rPr lang="en-US" dirty="0"/>
              <a:t>LB962 represented a compromised solution to establish a comprehensive policy framework that recognized the hydrologic connection between surface water and groundwater, preserved state and local authorities of surface water and groundwater, established a joint planning process (integrated management plans (IMPs)) that has the goal of sustaining a balance between water uses and water supplies so that the economic viability, social and environmental health, safety, and welfare or a river basin can be achieved and maintained for both the near term and long term, and provided for increased flexibility and protections for existing water rights.  </a:t>
            </a:r>
          </a:p>
          <a:p>
            <a:endParaRPr lang="en-US" dirty="0"/>
          </a:p>
          <a:p>
            <a:r>
              <a:rPr lang="en-US" dirty="0"/>
              <a:t>Broad support from the Nebraska Farm Bureau Federation, Nebraska Attorney General’s Office, and other participants and observers in the development of LB962 believed that it was paramount to develop comprehensive policies that ensured the courts were not determining water policy outcomes in Nebraska.  </a:t>
            </a:r>
          </a:p>
          <a:p>
            <a:r>
              <a:rPr lang="en-US" i="1" dirty="0"/>
              <a:t>Quote from Nebraska Farm Bureau Federation testimony before the Natural Resources Committee “If we do not develop and implement LB962, we leave policy, perhaps, up to the courts and we in Nebraska Farm Bureau are very uncomfortable having the court determine our water policy, so we encourage the Legislature to take action on LB962 and be the guiding force, be the proactive force, to develop water policy for the state.”</a:t>
            </a:r>
          </a:p>
          <a:p>
            <a:endParaRPr lang="en-US" i="1" dirty="0"/>
          </a:p>
          <a:p>
            <a:r>
              <a:rPr lang="en-US" dirty="0"/>
              <a:t>LB962 contained provisions to ensure that the controls contained in an IMP will ensure protection of existing surface water and groundwater users from new uses and compliance with interstate compacts and agreements.  </a:t>
            </a:r>
          </a:p>
          <a:p>
            <a:endParaRPr lang="en-US" dirty="0"/>
          </a:p>
          <a:p>
            <a:r>
              <a:rPr lang="en-US" altLang="en-US" b="1" dirty="0">
                <a:solidFill>
                  <a:schemeClr val="accent4">
                    <a:lumMod val="60000"/>
                    <a:lumOff val="40000"/>
                  </a:schemeClr>
                </a:solidFill>
                <a:cs typeface="Times New Roman" panose="02020603050405020304" pitchFamily="18" charset="0"/>
              </a:rPr>
              <a:t>Summary of Changes Resulting from LB962</a:t>
            </a:r>
            <a:endParaRPr lang="en-US" b="1" dirty="0"/>
          </a:p>
          <a:p>
            <a:pPr marL="730250" lvl="1" indent="-457200" defTabSz="741363">
              <a:buClr>
                <a:schemeClr val="bg1"/>
              </a:buClr>
              <a:buFont typeface="Arial" panose="020B0604020202020204" pitchFamily="34" charset="0"/>
              <a:buChar char="•"/>
            </a:pPr>
            <a:r>
              <a:rPr lang="en-US" sz="2400" dirty="0">
                <a:solidFill>
                  <a:schemeClr val="bg1"/>
                </a:solidFill>
                <a:latin typeface="+mn-lt"/>
              </a:rPr>
              <a:t>Recognize hydrologic connection of surface and groundwater</a:t>
            </a:r>
          </a:p>
          <a:p>
            <a:pPr marL="730250" lvl="1" indent="-457200" defTabSz="741363">
              <a:buClr>
                <a:schemeClr val="bg1"/>
              </a:buClr>
              <a:buFont typeface="Arial" panose="020B0604020202020204" pitchFamily="34" charset="0"/>
              <a:buChar char="•"/>
            </a:pPr>
            <a:r>
              <a:rPr lang="en-US" sz="2400" dirty="0">
                <a:solidFill>
                  <a:schemeClr val="bg1"/>
                </a:solidFill>
                <a:latin typeface="+mn-lt"/>
              </a:rPr>
              <a:t>Establish p</a:t>
            </a:r>
            <a:r>
              <a:rPr lang="en-US" altLang="en-US" sz="2400" dirty="0">
                <a:solidFill>
                  <a:schemeClr val="bg1"/>
                </a:solidFill>
                <a:latin typeface="+mn-lt"/>
                <a:cs typeface="Times New Roman" panose="02020603050405020304" pitchFamily="18" charset="0"/>
              </a:rPr>
              <a:t>roactive approach to integrated management</a:t>
            </a:r>
          </a:p>
          <a:p>
            <a:pPr marL="730250" lvl="1" indent="-457200" defTabSz="741363">
              <a:buClr>
                <a:schemeClr val="bg1"/>
              </a:buClr>
              <a:buFont typeface="Arial" panose="020B0604020202020204" pitchFamily="34" charset="0"/>
              <a:buChar char="•"/>
            </a:pPr>
            <a:r>
              <a:rPr lang="en-US" sz="2400" dirty="0">
                <a:solidFill>
                  <a:schemeClr val="bg1"/>
                </a:solidFill>
                <a:latin typeface="+mn-lt"/>
              </a:rPr>
              <a:t>Goal to sustain a balance between water use and water supply</a:t>
            </a:r>
          </a:p>
          <a:p>
            <a:pPr marL="730250" lvl="1" indent="-457200" defTabSz="741363">
              <a:buClr>
                <a:schemeClr val="bg1"/>
              </a:buClr>
              <a:buFont typeface="Arial" panose="020B0604020202020204" pitchFamily="34" charset="0"/>
              <a:buChar char="•"/>
            </a:pPr>
            <a:r>
              <a:rPr lang="en-US" altLang="en-US" sz="2400" dirty="0">
                <a:solidFill>
                  <a:schemeClr val="bg1"/>
                </a:solidFill>
                <a:latin typeface="Helvetica" panose="020B0604020202020204" pitchFamily="34" charset="0"/>
              </a:rPr>
              <a:t>Use the best science available </a:t>
            </a:r>
          </a:p>
          <a:p>
            <a:pPr marL="730250" lvl="1" indent="-457200" defTabSz="741363">
              <a:buClr>
                <a:schemeClr val="bg1"/>
              </a:buClr>
              <a:buFont typeface="Arial" panose="020B0604020202020204" pitchFamily="34" charset="0"/>
              <a:buChar char="•"/>
            </a:pPr>
            <a:r>
              <a:rPr lang="en-US" altLang="en-US" sz="2400" dirty="0">
                <a:solidFill>
                  <a:schemeClr val="bg1"/>
                </a:solidFill>
                <a:latin typeface="+mn-lt"/>
              </a:rPr>
              <a:t>Use adaptive management </a:t>
            </a:r>
          </a:p>
          <a:p>
            <a:pPr marL="730250" lvl="1" indent="-457200" defTabSz="741363">
              <a:buClr>
                <a:schemeClr val="bg1"/>
              </a:buClr>
              <a:buFont typeface="Arial" panose="020B0604020202020204" pitchFamily="34" charset="0"/>
              <a:buChar char="•"/>
            </a:pPr>
            <a:r>
              <a:rPr lang="en-US" altLang="en-US" sz="2400" dirty="0">
                <a:solidFill>
                  <a:schemeClr val="bg1"/>
                </a:solidFill>
                <a:latin typeface="+mn-lt"/>
              </a:rPr>
              <a:t>Protect investments of existing water users from adverse impacts of over use</a:t>
            </a:r>
          </a:p>
          <a:p>
            <a:pPr marL="730250" lvl="0" indent="-457200" defTabSz="741363">
              <a:spcBef>
                <a:spcPts val="0"/>
              </a:spcBef>
              <a:buClr>
                <a:schemeClr val="bg1"/>
              </a:buClr>
              <a:buSzTx/>
              <a:buFont typeface="Arial" panose="020B0604020202020204" pitchFamily="34" charset="0"/>
              <a:buChar char="•"/>
            </a:pPr>
            <a:r>
              <a:rPr lang="en-US" altLang="en-US" dirty="0">
                <a:solidFill>
                  <a:schemeClr val="bg1"/>
                </a:solidFill>
                <a:latin typeface="+mn-lt"/>
              </a:rPr>
              <a:t>Address conflicts between</a:t>
            </a:r>
            <a:r>
              <a:rPr lang="en-US" altLang="en-US" baseline="0" dirty="0">
                <a:solidFill>
                  <a:schemeClr val="bg1"/>
                </a:solidFill>
                <a:latin typeface="+mn-lt"/>
              </a:rPr>
              <a:t> surface and ground water users</a:t>
            </a:r>
            <a:endParaRPr lang="en-US" altLang="en-US" dirty="0">
              <a:solidFill>
                <a:schemeClr val="bg1"/>
              </a:solidFill>
              <a:latin typeface="+mn-lt"/>
            </a:endParaRPr>
          </a:p>
          <a:p>
            <a:pPr marL="730250" lvl="0" indent="-457200" defTabSz="741363">
              <a:spcBef>
                <a:spcPts val="0"/>
              </a:spcBef>
              <a:buClr>
                <a:schemeClr val="bg1"/>
              </a:buClr>
              <a:buSzTx/>
              <a:buFont typeface="Arial" panose="020B0604020202020204" pitchFamily="34" charset="0"/>
              <a:buChar char="•"/>
            </a:pPr>
            <a:r>
              <a:rPr lang="en-US" altLang="en-US" dirty="0">
                <a:solidFill>
                  <a:schemeClr val="bg1"/>
                </a:solidFill>
                <a:latin typeface="+mn-lt"/>
              </a:rPr>
              <a:t>Develop a plan suited to the local values and physical conditions of the basin</a:t>
            </a:r>
          </a:p>
          <a:p>
            <a:endParaRPr lang="en-US" dirty="0"/>
          </a:p>
        </p:txBody>
      </p:sp>
      <p:sp>
        <p:nvSpPr>
          <p:cNvPr id="4" name="Slide Number Placeholder 3"/>
          <p:cNvSpPr>
            <a:spLocks noGrp="1"/>
          </p:cNvSpPr>
          <p:nvPr>
            <p:ph type="sldNum" sz="quarter" idx="10"/>
          </p:nvPr>
        </p:nvSpPr>
        <p:spPr/>
        <p:txBody>
          <a:bodyPr/>
          <a:lstStyle/>
          <a:p>
            <a:fld id="{DE222E34-538F-4405-8433-8064191FC6F4}" type="slidenum">
              <a:rPr lang="en-US" smtClean="0"/>
              <a:t>9</a:t>
            </a:fld>
            <a:endParaRPr lang="en-US"/>
          </a:p>
        </p:txBody>
      </p:sp>
    </p:spTree>
    <p:extLst>
      <p:ext uri="{BB962C8B-B14F-4D97-AF65-F5344CB8AC3E}">
        <p14:creationId xmlns:p14="http://schemas.microsoft.com/office/powerpoint/2010/main" val="52414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6215" y="982767"/>
            <a:ext cx="10665149" cy="395670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Text Placeholder 20"/>
          <p:cNvSpPr>
            <a:spLocks noGrp="1"/>
          </p:cNvSpPr>
          <p:nvPr>
            <p:ph type="body" sz="quarter" idx="12" hasCustomPrompt="1"/>
          </p:nvPr>
        </p:nvSpPr>
        <p:spPr>
          <a:xfrm>
            <a:off x="786215" y="982767"/>
            <a:ext cx="10665149" cy="2580829"/>
          </a:xfrm>
          <a:noFill/>
        </p:spPr>
        <p:txBody>
          <a:bodyPr bIns="457200" anchor="b" anchorCtr="0">
            <a:normAutofit/>
          </a:bodyPr>
          <a:lstStyle>
            <a:lvl1pPr marL="0" indent="0" algn="ctr">
              <a:buNone/>
              <a:defRPr sz="4000">
                <a:solidFill>
                  <a:schemeClr val="bg1"/>
                </a:solidFill>
                <a:latin typeface="+mj-lt"/>
              </a:defRPr>
            </a:lvl1pPr>
          </a:lstStyle>
          <a:p>
            <a:r>
              <a:rPr lang="en-US" dirty="0">
                <a:solidFill>
                  <a:srgbClr val="FFFFFF"/>
                </a:solidFill>
              </a:rPr>
              <a:t>Presentation Title</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00360" y="5405089"/>
            <a:ext cx="2928363" cy="872234"/>
          </a:xfrm>
          <a:prstGeom prst="rect">
            <a:avLst/>
          </a:prstGeom>
        </p:spPr>
      </p:pic>
      <p:sp>
        <p:nvSpPr>
          <p:cNvPr id="24" name="Text Placeholder 23"/>
          <p:cNvSpPr>
            <a:spLocks noGrp="1"/>
          </p:cNvSpPr>
          <p:nvPr>
            <p:ph type="body" sz="quarter" idx="14" hasCustomPrompt="1"/>
          </p:nvPr>
        </p:nvSpPr>
        <p:spPr>
          <a:xfrm>
            <a:off x="786215" y="3563595"/>
            <a:ext cx="10665149" cy="1375874"/>
          </a:xfrm>
        </p:spPr>
        <p:txBody>
          <a:bodyPr tIns="274320" anchor="t" anchorCtr="0">
            <a:normAutofit/>
          </a:bodyPr>
          <a:lstStyle>
            <a:lvl1pPr marL="0" indent="0" algn="ctr">
              <a:buNone/>
              <a:defRPr sz="2000"/>
            </a:lvl1pPr>
          </a:lstStyle>
          <a:p>
            <a:pPr lvl="0"/>
            <a:r>
              <a:rPr lang="en-US" dirty="0"/>
              <a:t> Event</a:t>
            </a:r>
            <a:br>
              <a:rPr lang="en-US" dirty="0"/>
            </a:br>
            <a:r>
              <a:rPr lang="en-US" dirty="0"/>
              <a:t>Month DD, 20YY</a:t>
            </a:r>
          </a:p>
        </p:txBody>
      </p:sp>
      <p:sp>
        <p:nvSpPr>
          <p:cNvPr id="26" name="Text Placeholder 25"/>
          <p:cNvSpPr>
            <a:spLocks noGrp="1"/>
          </p:cNvSpPr>
          <p:nvPr>
            <p:ph type="body" sz="quarter" idx="15" hasCustomPrompt="1"/>
          </p:nvPr>
        </p:nvSpPr>
        <p:spPr>
          <a:xfrm>
            <a:off x="785285" y="5076826"/>
            <a:ext cx="6893983" cy="1528763"/>
          </a:xfrm>
        </p:spPr>
        <p:txBody>
          <a:bodyPr/>
          <a:lstStyle>
            <a:lvl1pPr marL="0" indent="0">
              <a:buNone/>
              <a:defRPr>
                <a:solidFill>
                  <a:schemeClr val="accent2">
                    <a:lumMod val="60000"/>
                    <a:lumOff val="40000"/>
                  </a:schemeClr>
                </a:solidFill>
              </a:defRPr>
            </a:lvl1pPr>
          </a:lstStyle>
          <a:p>
            <a:pPr lvl="0"/>
            <a:r>
              <a:rPr lang="en-US" dirty="0"/>
              <a:t>Presenter Name(s) &amp; Title(s)</a:t>
            </a:r>
          </a:p>
        </p:txBody>
      </p:sp>
      <p:sp>
        <p:nvSpPr>
          <p:cNvPr id="19" name="Rectangle 18"/>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_NoColored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Tree>
    <p:extLst>
      <p:ext uri="{BB962C8B-B14F-4D97-AF65-F5344CB8AC3E}">
        <p14:creationId xmlns:p14="http://schemas.microsoft.com/office/powerpoint/2010/main" val="2678494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_NoColoredBar_No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88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
        <p:nvSpPr>
          <p:cNvPr id="14" name="Rectangle 13"/>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Rectangle 8"/>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8" name="Subtitle 2"/>
          <p:cNvSpPr txBox="1">
            <a:spLocks/>
          </p:cNvSpPr>
          <p:nvPr userDrawn="1"/>
        </p:nvSpPr>
        <p:spPr>
          <a:xfrm>
            <a:off x="7163925" y="6076049"/>
            <a:ext cx="3534708" cy="510588"/>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Wingdings" charset="2"/>
              <a:buNone/>
              <a:defRPr sz="2400" kern="1200" baseline="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Courier New"/>
              <a:buChar char="o"/>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Wingdings" charset="2"/>
              <a:buChar char="ü"/>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sz="2400" baseline="0" dirty="0">
                <a:solidFill>
                  <a:schemeClr val="bg1">
                    <a:lumMod val="65000"/>
                  </a:schemeClr>
                </a:solidFill>
              </a:rPr>
              <a:t>dnr.nebraska.gov </a:t>
            </a:r>
            <a:endParaRPr lang="en-US" sz="2400" dirty="0">
              <a:solidFill>
                <a:schemeClr val="bg1">
                  <a:lumMod val="65000"/>
                </a:schemeClr>
              </a:solidFill>
            </a:endParaRPr>
          </a:p>
        </p:txBody>
      </p:sp>
      <p:sp>
        <p:nvSpPr>
          <p:cNvPr id="9" name="Rectangle 8"/>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quarter" idx="10" hasCustomPrompt="1"/>
          </p:nvPr>
        </p:nvSpPr>
        <p:spPr>
          <a:xfrm>
            <a:off x="840739" y="3931069"/>
            <a:ext cx="10873317" cy="1201765"/>
          </a:xfrm>
        </p:spPr>
        <p:txBody>
          <a:bodyPr/>
          <a:lstStyle>
            <a:lvl1pPr marL="0" indent="0">
              <a:buNone/>
              <a:defRPr baseline="0"/>
            </a:lvl1pPr>
          </a:lstStyle>
          <a:p>
            <a:r>
              <a:rPr lang="en-US" dirty="0">
                <a:solidFill>
                  <a:srgbClr val="FFFFFF"/>
                </a:solidFill>
              </a:rPr>
              <a:t>Presenter name, title, email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73807" y="839499"/>
            <a:ext cx="4440339" cy="1322587"/>
          </a:xfrm>
          <a:prstGeom prst="rect">
            <a:avLst/>
          </a:prstGeom>
        </p:spPr>
      </p:pic>
      <p:pic>
        <p:nvPicPr>
          <p:cNvPr id="13" name="Picture 12" descr="bir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698633" y="6134586"/>
            <a:ext cx="915513" cy="332410"/>
          </a:xfrm>
          <a:prstGeom prst="rect">
            <a:avLst/>
          </a:prstGeom>
        </p:spPr>
      </p:pic>
      <p:sp>
        <p:nvSpPr>
          <p:cNvPr id="14" name="TextBox 13"/>
          <p:cNvSpPr txBox="1"/>
          <p:nvPr userDrawn="1"/>
        </p:nvSpPr>
        <p:spPr>
          <a:xfrm>
            <a:off x="840739" y="3072539"/>
            <a:ext cx="1006051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20000"/>
              </a:spcBef>
              <a:spcAft>
                <a:spcPts val="0"/>
              </a:spcAft>
              <a:buClr>
                <a:srgbClr val="76C5EF"/>
              </a:buClr>
              <a:buSzPct val="85000"/>
              <a:buFont typeface="Wingdings" charset="2"/>
              <a:buNone/>
              <a:tabLst/>
              <a:defRPr/>
            </a:pPr>
            <a:r>
              <a:rPr kumimoji="0" lang="en-US" sz="4400" b="1" i="0" u="none" strike="noStrike" kern="1200" cap="none" spc="0" normalizeH="0" baseline="0" noProof="0" dirty="0">
                <a:ln>
                  <a:noFill/>
                </a:ln>
                <a:solidFill>
                  <a:srgbClr val="FFFFFF"/>
                </a:solidFill>
                <a:effectLst/>
                <a:uLnTx/>
                <a:uFillTx/>
                <a:latin typeface="+mj-lt"/>
                <a:ea typeface="+mn-ea"/>
                <a:cs typeface="+mn-cs"/>
              </a:rPr>
              <a:t>THANK YOU</a:t>
            </a:r>
          </a:p>
        </p:txBody>
      </p:sp>
    </p:spTree>
    <p:extLst>
      <p:ext uri="{BB962C8B-B14F-4D97-AF65-F5344CB8AC3E}">
        <p14:creationId xmlns:p14="http://schemas.microsoft.com/office/powerpoint/2010/main" val="291343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
        <p:nvSpPr>
          <p:cNvPr id="12" name="Rectangle 11"/>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2362201"/>
            <a:ext cx="10363200" cy="2200275"/>
          </a:xfrm>
        </p:spPr>
        <p:txBody>
          <a:bodyPr anchor="b">
            <a:normAutofit/>
          </a:bodyPr>
          <a:lstStyle>
            <a:lvl1pPr algn="l">
              <a:defRPr sz="4800" b="0" cap="none" baseline="0"/>
            </a:lvl1pPr>
          </a:lstStyle>
          <a:p>
            <a:r>
              <a:rPr lang="en-US" dirty="0"/>
              <a:t>Click to Add Section Title</a:t>
            </a:r>
          </a:p>
        </p:txBody>
      </p:sp>
      <p:sp>
        <p:nvSpPr>
          <p:cNvPr id="3" name="Text Placeholder 2"/>
          <p:cNvSpPr>
            <a:spLocks noGrp="1"/>
          </p:cNvSpPr>
          <p:nvPr>
            <p:ph type="body" idx="1" hasCustomPrompt="1"/>
          </p:nvPr>
        </p:nvSpPr>
        <p:spPr>
          <a:xfrm>
            <a:off x="963084" y="4626865"/>
            <a:ext cx="10363200" cy="1500187"/>
          </a:xfrm>
        </p:spPr>
        <p:txBody>
          <a:bodyPr anchor="t">
            <a:normAutofit/>
          </a:bodyPr>
          <a:lstStyle>
            <a:lvl1pPr marL="0" indent="0">
              <a:buNone/>
              <a:defRPr sz="24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Section Subtitle and/or Section Presenter Name</a:t>
            </a:r>
          </a:p>
        </p:txBody>
      </p:sp>
      <p:sp>
        <p:nvSpPr>
          <p:cNvPr id="8" name="Rectangle 7"/>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
        <p:nvSpPr>
          <p:cNvPr id="12" name="Rectangle 11"/>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accent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accent2">
                    <a:lumMod val="60000"/>
                    <a:lumOff val="4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18288"/>
            <a:ext cx="3860800" cy="329184"/>
          </a:xfrm>
          <a:prstGeom prst="rect">
            <a:avLst/>
          </a:prstGeom>
        </p:spPr>
        <p:txBody>
          <a:bodyPr/>
          <a:lstStyle/>
          <a:p>
            <a:fld id="{150972B2-CA5C-437D-87D0-8081271A9E4B}" type="datetime2">
              <a:rPr lang="en-US" smtClean="0"/>
              <a:t>Tuesday, October 1, 2019</a:t>
            </a:fld>
            <a:endParaRPr lang="en-US"/>
          </a:p>
        </p:txBody>
      </p:sp>
      <p:sp>
        <p:nvSpPr>
          <p:cNvPr id="8" name="Footer Placeholder 7"/>
          <p:cNvSpPr>
            <a:spLocks noGrp="1"/>
          </p:cNvSpPr>
          <p:nvPr>
            <p:ph type="ftr" sz="quarter" idx="11"/>
          </p:nvPr>
        </p:nvSpPr>
        <p:spPr>
          <a:xfrm>
            <a:off x="4572000" y="18288"/>
            <a:ext cx="5486400" cy="329184"/>
          </a:xfrm>
          <a:prstGeom prst="rect">
            <a:avLst/>
          </a:prstGeom>
        </p:spPr>
        <p:txBody>
          <a:bodyPr/>
          <a:lstStyle/>
          <a:p>
            <a:pPr algn="r"/>
            <a:endParaRPr lang="en-US" dirty="0"/>
          </a:p>
        </p:txBody>
      </p:sp>
      <p:sp>
        <p:nvSpPr>
          <p:cNvPr id="9" name="Slide Number Placeholder 8"/>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738360" y="0"/>
            <a:ext cx="9471657" cy="36576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533400"/>
            <a:ext cx="10972800" cy="990600"/>
          </a:xfrm>
        </p:spPr>
        <p:txBody>
          <a:bodyPr/>
          <a:lstStyle>
            <a:lvl1pPr>
              <a:defRPr/>
            </a:lvl1pPr>
          </a:lstStyle>
          <a:p>
            <a:r>
              <a:rPr lang="en-US"/>
              <a:t>Click to edit Master title style</a:t>
            </a:r>
            <a:endParaRPr lang="en-US" dirty="0"/>
          </a:p>
        </p:txBody>
      </p:sp>
      <p:sp>
        <p:nvSpPr>
          <p:cNvPr id="7" name="Rectangle 6"/>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91658" y="6101697"/>
            <a:ext cx="1826876" cy="5441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NoLogo">
    <p:spTree>
      <p:nvGrpSpPr>
        <p:cNvPr id="1" name=""/>
        <p:cNvGrpSpPr/>
        <p:nvPr/>
      </p:nvGrpSpPr>
      <p:grpSpPr>
        <a:xfrm>
          <a:off x="0" y="0"/>
          <a:ext cx="0" cy="0"/>
          <a:chOff x="0" y="0"/>
          <a:chExt cx="0" cy="0"/>
        </a:xfrm>
      </p:grpSpPr>
      <p:sp>
        <p:nvSpPr>
          <p:cNvPr id="6" name="Rectangle 5"/>
          <p:cNvSpPr/>
          <p:nvPr userDrawn="1"/>
        </p:nvSpPr>
        <p:spPr>
          <a:xfrm>
            <a:off x="1" y="0"/>
            <a:ext cx="2738359"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738360" y="0"/>
            <a:ext cx="9471657" cy="365760"/>
          </a:xfrm>
          <a:prstGeom prst="rect">
            <a:avLst/>
          </a:prstGeom>
          <a:solidFill>
            <a:schemeClr val="accent5">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457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961" r:id="rId1"/>
    <p:sldLayoutId id="2147483972" r:id="rId2"/>
    <p:sldLayoutId id="2147483962" r:id="rId3"/>
    <p:sldLayoutId id="2147483963" r:id="rId4"/>
    <p:sldLayoutId id="2147483964" r:id="rId5"/>
    <p:sldLayoutId id="2147483965" r:id="rId6"/>
    <p:sldLayoutId id="2147483966" r:id="rId7"/>
    <p:sldLayoutId id="2147483967" r:id="rId8"/>
    <p:sldLayoutId id="2147483974" r:id="rId9"/>
    <p:sldLayoutId id="2147483973" r:id="rId10"/>
    <p:sldLayoutId id="2147483975" r:id="rId11"/>
    <p:sldLayoutId id="2147483968" r:id="rId12"/>
    <p:sldLayoutId id="2147483969" r:id="rId13"/>
  </p:sldLayoutIdLst>
  <p:hf sldNum="0" hdr="0" ftr="0" dt="0"/>
  <p:txStyles>
    <p:titleStyle>
      <a:lvl1pPr algn="l" defTabSz="914400" rtl="0" eaLnBrk="1" latinLnBrk="0" hangingPunct="1">
        <a:spcBef>
          <a:spcPct val="0"/>
        </a:spcBef>
        <a:buNone/>
        <a:defRPr sz="4000" kern="1200" spc="-10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2"/>
          </p:nvPr>
        </p:nvSpPr>
        <p:spPr/>
        <p:txBody>
          <a:bodyPr>
            <a:normAutofit/>
          </a:bodyPr>
          <a:lstStyle/>
          <a:p>
            <a:r>
              <a:rPr lang="en-US" dirty="0"/>
              <a:t>Legislation Supporting IWRM in Nebraska:</a:t>
            </a:r>
          </a:p>
          <a:p>
            <a:r>
              <a:rPr lang="en-US" sz="3200" dirty="0"/>
              <a:t>Bringing Together Prior Appropriation and Correlative Water Rights</a:t>
            </a:r>
          </a:p>
        </p:txBody>
      </p:sp>
      <p:sp>
        <p:nvSpPr>
          <p:cNvPr id="12" name="Text Placeholder 11"/>
          <p:cNvSpPr>
            <a:spLocks noGrp="1"/>
          </p:cNvSpPr>
          <p:nvPr>
            <p:ph type="body" sz="quarter" idx="14"/>
          </p:nvPr>
        </p:nvSpPr>
        <p:spPr/>
        <p:txBody>
          <a:bodyPr>
            <a:normAutofit/>
          </a:bodyPr>
          <a:lstStyle/>
          <a:p>
            <a:r>
              <a:rPr lang="en-US" sz="2400" dirty="0"/>
              <a:t>ICWP September 30, 2019</a:t>
            </a:r>
          </a:p>
        </p:txBody>
      </p:sp>
      <p:sp>
        <p:nvSpPr>
          <p:cNvPr id="13" name="Text Placeholder 12"/>
          <p:cNvSpPr>
            <a:spLocks noGrp="1"/>
          </p:cNvSpPr>
          <p:nvPr>
            <p:ph type="body" sz="quarter" idx="15"/>
          </p:nvPr>
        </p:nvSpPr>
        <p:spPr/>
        <p:txBody>
          <a:bodyPr/>
          <a:lstStyle/>
          <a:p>
            <a:r>
              <a:rPr lang="en-US" dirty="0"/>
              <a:t>Jennifer J. Schellpeper</a:t>
            </a:r>
            <a:br>
              <a:rPr lang="en-US" dirty="0"/>
            </a:br>
            <a:r>
              <a:rPr lang="en-US" dirty="0"/>
              <a:t>Water Planning Division Manager</a:t>
            </a:r>
          </a:p>
        </p:txBody>
      </p:sp>
    </p:spTree>
    <p:extLst>
      <p:ext uri="{BB962C8B-B14F-4D97-AF65-F5344CB8AC3E}">
        <p14:creationId xmlns:p14="http://schemas.microsoft.com/office/powerpoint/2010/main" val="1830921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92284" y="571214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6191429" y="1675648"/>
            <a:ext cx="4352287" cy="4659757"/>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6350">
                <a:solidFill>
                  <a:schemeClr val="tx1"/>
                </a:solidFill>
              </a:ln>
            </a:endParaRPr>
          </a:p>
        </p:txBody>
      </p:sp>
      <p:sp>
        <p:nvSpPr>
          <p:cNvPr id="6" name="Title 5"/>
          <p:cNvSpPr>
            <a:spLocks noGrp="1"/>
          </p:cNvSpPr>
          <p:nvPr>
            <p:ph type="title"/>
          </p:nvPr>
        </p:nvSpPr>
        <p:spPr/>
        <p:txBody>
          <a:bodyPr>
            <a:normAutofit fontScale="90000"/>
          </a:bodyPr>
          <a:lstStyle/>
          <a:p>
            <a:r>
              <a:rPr lang="en-US" dirty="0"/>
              <a:t>Background – Surface Water and Ground Water Quantity Authorities</a:t>
            </a:r>
          </a:p>
        </p:txBody>
      </p:sp>
      <p:grpSp>
        <p:nvGrpSpPr>
          <p:cNvPr id="13" name="Group 12"/>
          <p:cNvGrpSpPr/>
          <p:nvPr/>
        </p:nvGrpSpPr>
        <p:grpSpPr>
          <a:xfrm>
            <a:off x="6823537" y="3298268"/>
            <a:ext cx="2779143" cy="1823135"/>
            <a:chOff x="4585785" y="3086823"/>
            <a:chExt cx="2375210" cy="2226361"/>
          </a:xfrm>
        </p:grpSpPr>
        <p:grpSp>
          <p:nvGrpSpPr>
            <p:cNvPr id="9" name="Group 8"/>
            <p:cNvGrpSpPr/>
            <p:nvPr/>
          </p:nvGrpSpPr>
          <p:grpSpPr>
            <a:xfrm>
              <a:off x="4697446" y="3086823"/>
              <a:ext cx="2216372" cy="1778186"/>
              <a:chOff x="4697446" y="3086823"/>
              <a:chExt cx="2216372" cy="1778186"/>
            </a:xfrm>
          </p:grpSpPr>
          <p:sp>
            <p:nvSpPr>
              <p:cNvPr id="8" name="Down Arrow 7"/>
              <p:cNvSpPr/>
              <p:nvPr/>
            </p:nvSpPr>
            <p:spPr>
              <a:xfrm>
                <a:off x="6698900" y="3136569"/>
                <a:ext cx="214918" cy="1728440"/>
              </a:xfrm>
              <a:prstGeom prst="downArrow">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3">
                      <a:lumMod val="40000"/>
                      <a:lumOff val="60000"/>
                    </a:schemeClr>
                  </a:solidFill>
                </a:endParaRPr>
              </a:p>
            </p:txBody>
          </p:sp>
          <p:sp>
            <p:nvSpPr>
              <p:cNvPr id="12" name="Down Arrow 11"/>
              <p:cNvSpPr/>
              <p:nvPr/>
            </p:nvSpPr>
            <p:spPr>
              <a:xfrm rot="10800000">
                <a:off x="4697446" y="3086823"/>
                <a:ext cx="214917" cy="1728440"/>
              </a:xfrm>
              <a:prstGeom prst="downArrow">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accent3">
                      <a:lumMod val="40000"/>
                      <a:lumOff val="60000"/>
                    </a:schemeClr>
                  </a:solidFill>
                </a:endParaRPr>
              </a:p>
            </p:txBody>
          </p:sp>
        </p:grpSp>
        <p:sp>
          <p:nvSpPr>
            <p:cNvPr id="11" name="TextBox 10"/>
            <p:cNvSpPr txBox="1"/>
            <p:nvPr/>
          </p:nvSpPr>
          <p:spPr>
            <a:xfrm>
              <a:off x="4585785" y="3251320"/>
              <a:ext cx="2375210" cy="2061864"/>
            </a:xfrm>
            <a:prstGeom prst="rect">
              <a:avLst/>
            </a:prstGeom>
            <a:noFill/>
          </p:spPr>
          <p:txBody>
            <a:bodyPr wrap="square" rtlCol="0">
              <a:spAutoFit/>
            </a:bodyPr>
            <a:lstStyle/>
            <a:p>
              <a:pPr algn="ctr"/>
              <a:r>
                <a:rPr lang="en-US" sz="2400" dirty="0">
                  <a:solidFill>
                    <a:schemeClr val="tx2">
                      <a:lumMod val="75000"/>
                    </a:schemeClr>
                  </a:solidFill>
                </a:rPr>
                <a:t>Integrated</a:t>
              </a:r>
            </a:p>
            <a:p>
              <a:pPr algn="ctr"/>
              <a:r>
                <a:rPr lang="en-US" sz="2400" dirty="0">
                  <a:solidFill>
                    <a:schemeClr val="tx2">
                      <a:lumMod val="75000"/>
                    </a:schemeClr>
                  </a:solidFill>
                </a:rPr>
                <a:t>water </a:t>
              </a:r>
            </a:p>
            <a:p>
              <a:pPr algn="ctr"/>
              <a:r>
                <a:rPr lang="en-US" sz="2400" dirty="0">
                  <a:solidFill>
                    <a:schemeClr val="tx2">
                      <a:lumMod val="75000"/>
                    </a:schemeClr>
                  </a:solidFill>
                </a:rPr>
                <a:t> management</a:t>
              </a:r>
            </a:p>
          </p:txBody>
        </p:sp>
      </p:grpSp>
      <p:sp>
        <p:nvSpPr>
          <p:cNvPr id="15" name="TextBox 14"/>
          <p:cNvSpPr txBox="1"/>
          <p:nvPr/>
        </p:nvSpPr>
        <p:spPr>
          <a:xfrm>
            <a:off x="6320656" y="1710441"/>
            <a:ext cx="4093831" cy="1569660"/>
          </a:xfrm>
          <a:prstGeom prst="rect">
            <a:avLst/>
          </a:prstGeom>
          <a:noFill/>
        </p:spPr>
        <p:txBody>
          <a:bodyPr wrap="square" rtlCol="0">
            <a:spAutoFit/>
          </a:bodyPr>
          <a:lstStyle/>
          <a:p>
            <a:pPr algn="ctr"/>
            <a:r>
              <a:rPr lang="en-US" sz="2400" b="1" dirty="0">
                <a:solidFill>
                  <a:schemeClr val="tx2">
                    <a:lumMod val="75000"/>
                  </a:schemeClr>
                </a:solidFill>
              </a:rPr>
              <a:t>Surface Water</a:t>
            </a:r>
          </a:p>
          <a:p>
            <a:pPr marL="342900" indent="-342900">
              <a:buFont typeface="Arial" panose="020B0604020202020204" pitchFamily="34" charset="0"/>
              <a:buChar char="•"/>
            </a:pPr>
            <a:r>
              <a:rPr lang="en-US" sz="2400" dirty="0">
                <a:solidFill>
                  <a:schemeClr val="bg1"/>
                </a:solidFill>
              </a:rPr>
              <a:t>Regulated by NeDNR</a:t>
            </a:r>
          </a:p>
          <a:p>
            <a:pPr marL="342900" indent="-342900">
              <a:buFont typeface="Arial" panose="020B0604020202020204" pitchFamily="34" charset="0"/>
              <a:buChar char="•"/>
            </a:pPr>
            <a:r>
              <a:rPr lang="en-US" sz="2400" dirty="0">
                <a:solidFill>
                  <a:schemeClr val="bg1"/>
                </a:solidFill>
              </a:rPr>
              <a:t>Prior appropriations </a:t>
            </a:r>
          </a:p>
          <a:p>
            <a:pPr marL="342900" indent="-342900">
              <a:buFont typeface="Arial" panose="020B0604020202020204" pitchFamily="34" charset="0"/>
              <a:buChar char="•"/>
            </a:pPr>
            <a:r>
              <a:rPr lang="en-US" sz="2400" dirty="0">
                <a:solidFill>
                  <a:schemeClr val="bg1"/>
                </a:solidFill>
              </a:rPr>
              <a:t>First in time is first in right</a:t>
            </a:r>
          </a:p>
        </p:txBody>
      </p:sp>
      <p:sp>
        <p:nvSpPr>
          <p:cNvPr id="18" name="TextBox 17"/>
          <p:cNvSpPr txBox="1"/>
          <p:nvPr/>
        </p:nvSpPr>
        <p:spPr>
          <a:xfrm>
            <a:off x="6320656" y="4775663"/>
            <a:ext cx="4093830" cy="1569660"/>
          </a:xfrm>
          <a:prstGeom prst="rect">
            <a:avLst/>
          </a:prstGeom>
          <a:noFill/>
        </p:spPr>
        <p:txBody>
          <a:bodyPr wrap="square" rtlCol="0">
            <a:spAutoFit/>
          </a:bodyPr>
          <a:lstStyle/>
          <a:p>
            <a:pPr algn="ctr"/>
            <a:r>
              <a:rPr lang="en-US" sz="2400" b="1" dirty="0">
                <a:solidFill>
                  <a:schemeClr val="tx2">
                    <a:lumMod val="75000"/>
                  </a:schemeClr>
                </a:solidFill>
              </a:rPr>
              <a:t>Groundwater</a:t>
            </a:r>
          </a:p>
          <a:p>
            <a:pPr marL="342900" indent="-342900">
              <a:buFont typeface="Arial" panose="020B0604020202020204" pitchFamily="34" charset="0"/>
              <a:buChar char="•"/>
            </a:pPr>
            <a:r>
              <a:rPr lang="en-US" sz="2400" dirty="0">
                <a:solidFill>
                  <a:schemeClr val="bg1"/>
                </a:solidFill>
              </a:rPr>
              <a:t>Regulated by NRDs</a:t>
            </a:r>
          </a:p>
          <a:p>
            <a:pPr marL="342900" indent="-342900">
              <a:buFont typeface="Arial" panose="020B0604020202020204" pitchFamily="34" charset="0"/>
              <a:buChar char="•"/>
            </a:pPr>
            <a:r>
              <a:rPr lang="en-US" sz="2400" dirty="0">
                <a:solidFill>
                  <a:schemeClr val="bg1"/>
                </a:solidFill>
              </a:rPr>
              <a:t>Correlative rights</a:t>
            </a:r>
          </a:p>
          <a:p>
            <a:pPr marL="342900" indent="-342900">
              <a:buFont typeface="Arial" panose="020B0604020202020204" pitchFamily="34" charset="0"/>
              <a:buChar char="•"/>
            </a:pPr>
            <a:r>
              <a:rPr lang="en-US" sz="2400" dirty="0">
                <a:solidFill>
                  <a:schemeClr val="bg1"/>
                </a:solidFill>
              </a:rPr>
              <a:t>Share and share alike</a:t>
            </a:r>
          </a:p>
        </p:txBody>
      </p:sp>
      <p:pic>
        <p:nvPicPr>
          <p:cNvPr id="19" name="Picture 2" descr="\\dnr\share\IWM\Statewide\EducationOutreach\Images\OtherFigures\HydrologicallyConnected\Hydrologically Connected Water Cross Section.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1595896" y="1717289"/>
            <a:ext cx="4122158" cy="4505091"/>
          </a:xfrm>
          <a:prstGeom prst="rect">
            <a:avLst/>
          </a:prstGeom>
          <a:ln w="57150" cap="sq">
            <a:solidFill>
              <a:schemeClr val="tx2"/>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57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0" name="Straight Connector 199"/>
          <p:cNvCxnSpPr/>
          <p:nvPr/>
        </p:nvCxnSpPr>
        <p:spPr>
          <a:xfrm flipH="1">
            <a:off x="5334046" y="4306679"/>
            <a:ext cx="3500284" cy="548315"/>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H="1">
            <a:off x="9200978" y="4201571"/>
            <a:ext cx="325417" cy="807161"/>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8099596" y="3266366"/>
            <a:ext cx="1232118" cy="724830"/>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9908340" y="3418260"/>
            <a:ext cx="1" cy="631864"/>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96" name="Straight Connector 195"/>
          <p:cNvCxnSpPr/>
          <p:nvPr/>
        </p:nvCxnSpPr>
        <p:spPr>
          <a:xfrm>
            <a:off x="10695273" y="4223130"/>
            <a:ext cx="1" cy="631864"/>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93" name="Rectangle 192"/>
          <p:cNvSpPr/>
          <p:nvPr/>
        </p:nvSpPr>
        <p:spPr>
          <a:xfrm>
            <a:off x="10092284" y="571214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normAutofit fontScale="90000"/>
          </a:bodyPr>
          <a:lstStyle/>
          <a:p>
            <a:r>
              <a:rPr lang="en-US" dirty="0"/>
              <a:t>Background, History of Water – </a:t>
            </a:r>
            <a:br>
              <a:rPr lang="en-US" dirty="0"/>
            </a:br>
            <a:r>
              <a:rPr lang="en-US" dirty="0"/>
              <a:t>Nebraska Legislation Supporting IWRM</a:t>
            </a:r>
          </a:p>
        </p:txBody>
      </p:sp>
      <p:grpSp>
        <p:nvGrpSpPr>
          <p:cNvPr id="5" name="Group 4"/>
          <p:cNvGrpSpPr/>
          <p:nvPr/>
        </p:nvGrpSpPr>
        <p:grpSpPr>
          <a:xfrm>
            <a:off x="158452" y="3899771"/>
            <a:ext cx="11521440" cy="457200"/>
            <a:chOff x="457201" y="3429000"/>
            <a:chExt cx="11521440" cy="457200"/>
          </a:xfrm>
        </p:grpSpPr>
        <p:grpSp>
          <p:nvGrpSpPr>
            <p:cNvPr id="6" name="Group 5"/>
            <p:cNvGrpSpPr/>
            <p:nvPr/>
          </p:nvGrpSpPr>
          <p:grpSpPr>
            <a:xfrm>
              <a:off x="457201" y="3429000"/>
              <a:ext cx="1920240" cy="457200"/>
              <a:chOff x="457201" y="3429000"/>
              <a:chExt cx="1920240" cy="457200"/>
            </a:xfrm>
          </p:grpSpPr>
          <p:grpSp>
            <p:nvGrpSpPr>
              <p:cNvPr id="72" name="Group 71"/>
              <p:cNvGrpSpPr/>
              <p:nvPr/>
            </p:nvGrpSpPr>
            <p:grpSpPr>
              <a:xfrm>
                <a:off x="457201" y="3429000"/>
                <a:ext cx="1920240" cy="457200"/>
                <a:chOff x="457201" y="3429000"/>
                <a:chExt cx="1920240" cy="457200"/>
              </a:xfrm>
            </p:grpSpPr>
            <p:sp>
              <p:nvSpPr>
                <p:cNvPr id="74" name="Rectangle 73"/>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962710" y="3472934"/>
                <a:ext cx="909223" cy="369332"/>
              </a:xfrm>
              <a:prstGeom prst="rect">
                <a:avLst/>
              </a:prstGeom>
              <a:noFill/>
            </p:spPr>
            <p:txBody>
              <a:bodyPr wrap="none" rtlCol="0">
                <a:spAutoFit/>
              </a:bodyPr>
              <a:lstStyle/>
              <a:p>
                <a:r>
                  <a:rPr lang="en-US" b="1" dirty="0">
                    <a:latin typeface="Montserrat" panose="00000500000000000000" pitchFamily="2" charset="0"/>
                  </a:rPr>
                  <a:t>1960’s</a:t>
                </a:r>
              </a:p>
            </p:txBody>
          </p:sp>
        </p:grpSp>
        <p:grpSp>
          <p:nvGrpSpPr>
            <p:cNvPr id="7" name="Group 6"/>
            <p:cNvGrpSpPr/>
            <p:nvPr/>
          </p:nvGrpSpPr>
          <p:grpSpPr>
            <a:xfrm>
              <a:off x="2377441" y="3429000"/>
              <a:ext cx="1920240" cy="457200"/>
              <a:chOff x="2377441" y="3429000"/>
              <a:chExt cx="1920240" cy="457200"/>
            </a:xfrm>
          </p:grpSpPr>
          <p:grpSp>
            <p:nvGrpSpPr>
              <p:cNvPr id="60" name="Group 59"/>
              <p:cNvGrpSpPr/>
              <p:nvPr/>
            </p:nvGrpSpPr>
            <p:grpSpPr>
              <a:xfrm>
                <a:off x="2377441" y="3429000"/>
                <a:ext cx="1920240" cy="457200"/>
                <a:chOff x="2377441" y="3429000"/>
                <a:chExt cx="1920240" cy="457200"/>
              </a:xfrm>
            </p:grpSpPr>
            <p:sp>
              <p:nvSpPr>
                <p:cNvPr id="62" name="Rectangle 61"/>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2885354" y="3472934"/>
                <a:ext cx="904415" cy="369332"/>
              </a:xfrm>
              <a:prstGeom prst="rect">
                <a:avLst/>
              </a:prstGeom>
              <a:noFill/>
            </p:spPr>
            <p:txBody>
              <a:bodyPr wrap="none" rtlCol="0">
                <a:spAutoFit/>
              </a:bodyPr>
              <a:lstStyle/>
              <a:p>
                <a:r>
                  <a:rPr lang="en-US" b="1" dirty="0">
                    <a:latin typeface="Montserrat" panose="00000500000000000000" pitchFamily="2" charset="0"/>
                  </a:rPr>
                  <a:t>1970’s</a:t>
                </a:r>
              </a:p>
            </p:txBody>
          </p:sp>
        </p:grpSp>
        <p:grpSp>
          <p:nvGrpSpPr>
            <p:cNvPr id="8" name="Group 7"/>
            <p:cNvGrpSpPr/>
            <p:nvPr/>
          </p:nvGrpSpPr>
          <p:grpSpPr>
            <a:xfrm>
              <a:off x="4297681" y="3429000"/>
              <a:ext cx="1920240" cy="457200"/>
              <a:chOff x="4297681" y="3429000"/>
              <a:chExt cx="1920240" cy="457200"/>
            </a:xfrm>
          </p:grpSpPr>
          <p:grpSp>
            <p:nvGrpSpPr>
              <p:cNvPr id="48" name="Group 47"/>
              <p:cNvGrpSpPr/>
              <p:nvPr/>
            </p:nvGrpSpPr>
            <p:grpSpPr>
              <a:xfrm>
                <a:off x="4297681" y="3429000"/>
                <a:ext cx="1920240" cy="457200"/>
                <a:chOff x="4297681" y="3429000"/>
                <a:chExt cx="1920240" cy="457200"/>
              </a:xfrm>
            </p:grpSpPr>
            <p:sp>
              <p:nvSpPr>
                <p:cNvPr id="50" name="Rectangle 49"/>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4803190" y="3472934"/>
                <a:ext cx="909223" cy="369332"/>
              </a:xfrm>
              <a:prstGeom prst="rect">
                <a:avLst/>
              </a:prstGeom>
              <a:noFill/>
            </p:spPr>
            <p:txBody>
              <a:bodyPr wrap="none" rtlCol="0">
                <a:spAutoFit/>
              </a:bodyPr>
              <a:lstStyle/>
              <a:p>
                <a:r>
                  <a:rPr lang="en-US" b="1" dirty="0">
                    <a:latin typeface="Montserrat" panose="00000500000000000000" pitchFamily="2" charset="0"/>
                  </a:rPr>
                  <a:t>1980’s</a:t>
                </a:r>
              </a:p>
            </p:txBody>
          </p:sp>
        </p:grpSp>
        <p:grpSp>
          <p:nvGrpSpPr>
            <p:cNvPr id="9" name="Group 8"/>
            <p:cNvGrpSpPr/>
            <p:nvPr/>
          </p:nvGrpSpPr>
          <p:grpSpPr>
            <a:xfrm>
              <a:off x="6217921" y="3429000"/>
              <a:ext cx="1920240" cy="457200"/>
              <a:chOff x="6217921" y="3429000"/>
              <a:chExt cx="1920240" cy="457200"/>
            </a:xfrm>
          </p:grpSpPr>
          <p:grpSp>
            <p:nvGrpSpPr>
              <p:cNvPr id="36" name="Group 35"/>
              <p:cNvGrpSpPr/>
              <p:nvPr/>
            </p:nvGrpSpPr>
            <p:grpSpPr>
              <a:xfrm>
                <a:off x="6217921" y="3429000"/>
                <a:ext cx="1920240" cy="457200"/>
                <a:chOff x="6217921" y="3429000"/>
                <a:chExt cx="1920240" cy="457200"/>
              </a:xfrm>
            </p:grpSpPr>
            <p:sp>
              <p:nvSpPr>
                <p:cNvPr id="38" name="Rectangle 37"/>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6723430" y="3472934"/>
                <a:ext cx="909223" cy="369332"/>
              </a:xfrm>
              <a:prstGeom prst="rect">
                <a:avLst/>
              </a:prstGeom>
              <a:noFill/>
            </p:spPr>
            <p:txBody>
              <a:bodyPr wrap="none" rtlCol="0">
                <a:spAutoFit/>
              </a:bodyPr>
              <a:lstStyle/>
              <a:p>
                <a:r>
                  <a:rPr lang="en-US" b="1" dirty="0">
                    <a:latin typeface="Montserrat" panose="00000500000000000000" pitchFamily="2" charset="0"/>
                  </a:rPr>
                  <a:t>1990’s</a:t>
                </a:r>
              </a:p>
            </p:txBody>
          </p:sp>
        </p:grpSp>
        <p:grpSp>
          <p:nvGrpSpPr>
            <p:cNvPr id="10" name="Group 9"/>
            <p:cNvGrpSpPr/>
            <p:nvPr/>
          </p:nvGrpSpPr>
          <p:grpSpPr>
            <a:xfrm>
              <a:off x="8138161" y="3429000"/>
              <a:ext cx="1920240" cy="457200"/>
              <a:chOff x="8138161" y="3429000"/>
              <a:chExt cx="1920240" cy="457200"/>
            </a:xfrm>
          </p:grpSpPr>
          <p:grpSp>
            <p:nvGrpSpPr>
              <p:cNvPr id="24" name="Group 23"/>
              <p:cNvGrpSpPr/>
              <p:nvPr/>
            </p:nvGrpSpPr>
            <p:grpSpPr>
              <a:xfrm>
                <a:off x="8138161" y="3429000"/>
                <a:ext cx="1920240" cy="457200"/>
                <a:chOff x="8138161" y="3429000"/>
                <a:chExt cx="1920240" cy="457200"/>
              </a:xfrm>
            </p:grpSpPr>
            <p:sp>
              <p:nvSpPr>
                <p:cNvPr id="26" name="Rectangle 25"/>
                <p:cNvSpPr/>
                <p:nvPr/>
              </p:nvSpPr>
              <p:spPr>
                <a:xfrm rot="10800000">
                  <a:off x="986637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0800000">
                  <a:off x="948232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909828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0800000">
                  <a:off x="871423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0800000">
                  <a:off x="833018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967435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0800000">
                  <a:off x="929030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0800000">
                  <a:off x="890625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852220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813816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8610808" y="3472934"/>
                <a:ext cx="974947" cy="369332"/>
              </a:xfrm>
              <a:prstGeom prst="rect">
                <a:avLst/>
              </a:prstGeom>
              <a:noFill/>
            </p:spPr>
            <p:txBody>
              <a:bodyPr wrap="none" rtlCol="0">
                <a:spAutoFit/>
              </a:bodyPr>
              <a:lstStyle/>
              <a:p>
                <a:r>
                  <a:rPr lang="en-US" b="1" dirty="0">
                    <a:latin typeface="Montserrat" panose="00000500000000000000" pitchFamily="2" charset="0"/>
                  </a:rPr>
                  <a:t>2000’s</a:t>
                </a:r>
              </a:p>
            </p:txBody>
          </p:sp>
        </p:grpSp>
        <p:grpSp>
          <p:nvGrpSpPr>
            <p:cNvPr id="11" name="Group 10"/>
            <p:cNvGrpSpPr/>
            <p:nvPr/>
          </p:nvGrpSpPr>
          <p:grpSpPr>
            <a:xfrm>
              <a:off x="10058401" y="3429000"/>
              <a:ext cx="1920240" cy="457200"/>
              <a:chOff x="10058401" y="3429000"/>
              <a:chExt cx="1920240" cy="457200"/>
            </a:xfrm>
          </p:grpSpPr>
          <p:grpSp>
            <p:nvGrpSpPr>
              <p:cNvPr id="12" name="Group 11"/>
              <p:cNvGrpSpPr/>
              <p:nvPr/>
            </p:nvGrpSpPr>
            <p:grpSpPr>
              <a:xfrm>
                <a:off x="10058401" y="3429000"/>
                <a:ext cx="1920240" cy="457200"/>
                <a:chOff x="10058401" y="3429000"/>
                <a:chExt cx="1920240" cy="457200"/>
              </a:xfrm>
            </p:grpSpPr>
            <p:sp>
              <p:nvSpPr>
                <p:cNvPr id="14" name="Rectangle 13"/>
                <p:cNvSpPr/>
                <p:nvPr/>
              </p:nvSpPr>
              <p:spPr>
                <a:xfrm rot="10800000">
                  <a:off x="1178661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1140256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101852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063447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025042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0800000">
                  <a:off x="1159459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0800000">
                  <a:off x="1121054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0800000">
                  <a:off x="1082649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a:off x="1044244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0800000">
                  <a:off x="1005840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0564711" y="3472934"/>
                <a:ext cx="907621" cy="369332"/>
              </a:xfrm>
              <a:prstGeom prst="rect">
                <a:avLst/>
              </a:prstGeom>
              <a:noFill/>
            </p:spPr>
            <p:txBody>
              <a:bodyPr wrap="none" rtlCol="0">
                <a:spAutoFit/>
              </a:bodyPr>
              <a:lstStyle/>
              <a:p>
                <a:r>
                  <a:rPr lang="en-US" b="1" dirty="0">
                    <a:latin typeface="Montserrat" panose="00000500000000000000" pitchFamily="2" charset="0"/>
                  </a:rPr>
                  <a:t>2010’s</a:t>
                </a:r>
              </a:p>
            </p:txBody>
          </p:sp>
        </p:grpSp>
      </p:grpSp>
      <p:sp>
        <p:nvSpPr>
          <p:cNvPr id="96" name="TextBox 95"/>
          <p:cNvSpPr txBox="1"/>
          <p:nvPr/>
        </p:nvSpPr>
        <p:spPr>
          <a:xfrm>
            <a:off x="2341047" y="4854994"/>
            <a:ext cx="3591786" cy="92333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tx1"/>
                </a:solidFill>
              </a:rPr>
              <a:t>2004</a:t>
            </a:r>
            <a:endParaRPr lang="en-US" dirty="0">
              <a:solidFill>
                <a:schemeClr val="tx1"/>
              </a:solidFill>
            </a:endParaRPr>
          </a:p>
          <a:p>
            <a:r>
              <a:rPr lang="en-US" b="1" dirty="0">
                <a:solidFill>
                  <a:schemeClr val="tx1"/>
                </a:solidFill>
              </a:rPr>
              <a:t>LB 962: </a:t>
            </a:r>
            <a:r>
              <a:rPr lang="en-US" dirty="0">
                <a:solidFill>
                  <a:schemeClr val="tx1"/>
                </a:solidFill>
              </a:rPr>
              <a:t>Integrated management of hydrologically connected water</a:t>
            </a:r>
          </a:p>
        </p:txBody>
      </p:sp>
      <p:sp>
        <p:nvSpPr>
          <p:cNvPr id="97" name="TextBox 96"/>
          <p:cNvSpPr txBox="1"/>
          <p:nvPr/>
        </p:nvSpPr>
        <p:spPr>
          <a:xfrm>
            <a:off x="5181100" y="2066037"/>
            <a:ext cx="3170487" cy="12003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tx1"/>
                </a:solidFill>
              </a:rPr>
              <a:t>2007</a:t>
            </a:r>
            <a:endParaRPr lang="en-US" dirty="0">
              <a:solidFill>
                <a:schemeClr val="tx1"/>
              </a:solidFill>
            </a:endParaRPr>
          </a:p>
          <a:p>
            <a:r>
              <a:rPr lang="en-US" b="1" dirty="0">
                <a:solidFill>
                  <a:schemeClr val="tx1"/>
                </a:solidFill>
              </a:rPr>
              <a:t>LB 701: </a:t>
            </a:r>
            <a:r>
              <a:rPr lang="en-US" dirty="0">
                <a:solidFill>
                  <a:schemeClr val="tx1"/>
                </a:solidFill>
              </a:rPr>
              <a:t>Interstate forecasting requirements &amp; IMP funding source</a:t>
            </a:r>
          </a:p>
        </p:txBody>
      </p:sp>
      <p:sp>
        <p:nvSpPr>
          <p:cNvPr id="98" name="TextBox 97"/>
          <p:cNvSpPr txBox="1"/>
          <p:nvPr/>
        </p:nvSpPr>
        <p:spPr>
          <a:xfrm>
            <a:off x="6399231" y="4809383"/>
            <a:ext cx="3264407" cy="14773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tx1"/>
                </a:solidFill>
              </a:rPr>
              <a:t>2009</a:t>
            </a:r>
            <a:endParaRPr lang="en-US" dirty="0">
              <a:solidFill>
                <a:schemeClr val="tx1"/>
              </a:solidFill>
            </a:endParaRPr>
          </a:p>
          <a:p>
            <a:r>
              <a:rPr lang="en-US" b="1" dirty="0">
                <a:solidFill>
                  <a:schemeClr val="tx1"/>
                </a:solidFill>
              </a:rPr>
              <a:t>LB 54: </a:t>
            </a:r>
            <a:r>
              <a:rPr lang="en-US" dirty="0">
                <a:solidFill>
                  <a:schemeClr val="tx1"/>
                </a:solidFill>
              </a:rPr>
              <a:t>transparency and economic development - </a:t>
            </a:r>
          </a:p>
          <a:p>
            <a:r>
              <a:rPr lang="en-US" dirty="0">
                <a:solidFill>
                  <a:schemeClr val="tx1"/>
                </a:solidFill>
              </a:rPr>
              <a:t>IMPs must contain methods to track water use changes</a:t>
            </a:r>
          </a:p>
        </p:txBody>
      </p:sp>
      <p:sp>
        <p:nvSpPr>
          <p:cNvPr id="99" name="TextBox 98"/>
          <p:cNvSpPr txBox="1"/>
          <p:nvPr/>
        </p:nvSpPr>
        <p:spPr>
          <a:xfrm>
            <a:off x="9287006" y="1921130"/>
            <a:ext cx="2761065" cy="147732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2010</a:t>
            </a:r>
            <a:endParaRPr lang="en-US" dirty="0">
              <a:solidFill>
                <a:schemeClr val="tx1"/>
              </a:solidFill>
            </a:endParaRPr>
          </a:p>
          <a:p>
            <a:r>
              <a:rPr lang="en-US" b="1" dirty="0">
                <a:solidFill>
                  <a:schemeClr val="tx1"/>
                </a:solidFill>
              </a:rPr>
              <a:t>LB 862: </a:t>
            </a:r>
            <a:r>
              <a:rPr lang="en-US" dirty="0">
                <a:solidFill>
                  <a:schemeClr val="tx1"/>
                </a:solidFill>
              </a:rPr>
              <a:t>Occupation taxing authority</a:t>
            </a:r>
            <a:br>
              <a:rPr lang="en-US" dirty="0">
                <a:solidFill>
                  <a:schemeClr val="tx1"/>
                </a:solidFill>
              </a:rPr>
            </a:br>
            <a:br>
              <a:rPr lang="en-US" dirty="0">
                <a:solidFill>
                  <a:schemeClr val="tx1"/>
                </a:solidFill>
              </a:rPr>
            </a:br>
            <a:r>
              <a:rPr lang="en-US" b="1" dirty="0">
                <a:solidFill>
                  <a:schemeClr val="tx1"/>
                </a:solidFill>
              </a:rPr>
              <a:t>LB 764: </a:t>
            </a:r>
            <a:r>
              <a:rPr lang="en-US" dirty="0">
                <a:solidFill>
                  <a:schemeClr val="tx1"/>
                </a:solidFill>
              </a:rPr>
              <a:t>Voluntary IMPs</a:t>
            </a:r>
          </a:p>
        </p:txBody>
      </p:sp>
      <p:sp>
        <p:nvSpPr>
          <p:cNvPr id="100" name="TextBox 99"/>
          <p:cNvSpPr txBox="1"/>
          <p:nvPr/>
        </p:nvSpPr>
        <p:spPr>
          <a:xfrm>
            <a:off x="9852826" y="4809383"/>
            <a:ext cx="2258615" cy="92333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2014</a:t>
            </a:r>
            <a:endParaRPr lang="en-US" dirty="0">
              <a:solidFill>
                <a:schemeClr val="tx1"/>
              </a:solidFill>
            </a:endParaRPr>
          </a:p>
          <a:p>
            <a:r>
              <a:rPr lang="en-US" b="1" dirty="0">
                <a:solidFill>
                  <a:schemeClr val="tx1"/>
                </a:solidFill>
              </a:rPr>
              <a:t>LB 1098:</a:t>
            </a:r>
            <a:r>
              <a:rPr lang="en-US" dirty="0">
                <a:solidFill>
                  <a:schemeClr val="tx1"/>
                </a:solidFill>
              </a:rPr>
              <a:t> Water Sustainability Fund </a:t>
            </a:r>
          </a:p>
        </p:txBody>
      </p:sp>
    </p:spTree>
    <p:extLst>
      <p:ext uri="{BB962C8B-B14F-4D97-AF65-F5344CB8AC3E}">
        <p14:creationId xmlns:p14="http://schemas.microsoft.com/office/powerpoint/2010/main" val="357258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Keys to Success – Legislative Toolbox</a:t>
            </a:r>
          </a:p>
        </p:txBody>
      </p:sp>
      <p:sp>
        <p:nvSpPr>
          <p:cNvPr id="5" name="Text Placeholder 4"/>
          <p:cNvSpPr>
            <a:spLocks noGrp="1"/>
          </p:cNvSpPr>
          <p:nvPr>
            <p:ph type="body" idx="1"/>
          </p:nvPr>
        </p:nvSpPr>
        <p:spPr>
          <a:xfrm>
            <a:off x="609600" y="1539240"/>
            <a:ext cx="5242560" cy="639762"/>
          </a:xfrm>
        </p:spPr>
        <p:txBody>
          <a:bodyPr>
            <a:normAutofit fontScale="92500" lnSpcReduction="20000"/>
          </a:bodyPr>
          <a:lstStyle/>
          <a:p>
            <a:r>
              <a:rPr lang="en-US" dirty="0" err="1"/>
              <a:t>Elinor</a:t>
            </a:r>
            <a:r>
              <a:rPr lang="en-US" dirty="0"/>
              <a:t> </a:t>
            </a:r>
            <a:r>
              <a:rPr lang="en-US" dirty="0" err="1"/>
              <a:t>Ostrom’s</a:t>
            </a:r>
            <a:r>
              <a:rPr lang="en-US" dirty="0"/>
              <a:t> </a:t>
            </a:r>
          </a:p>
          <a:p>
            <a:r>
              <a:rPr lang="en-US" dirty="0"/>
              <a:t>Principles for Managing a Commons</a:t>
            </a:r>
          </a:p>
        </p:txBody>
      </p:sp>
      <p:sp>
        <p:nvSpPr>
          <p:cNvPr id="6" name="Content Placeholder 5"/>
          <p:cNvSpPr>
            <a:spLocks noGrp="1"/>
          </p:cNvSpPr>
          <p:nvPr>
            <p:ph sz="half" idx="2"/>
          </p:nvPr>
        </p:nvSpPr>
        <p:spPr>
          <a:xfrm>
            <a:off x="121920" y="2194242"/>
            <a:ext cx="5989320" cy="3951288"/>
          </a:xfrm>
        </p:spPr>
        <p:txBody>
          <a:bodyPr>
            <a:noAutofit/>
          </a:bodyPr>
          <a:lstStyle/>
          <a:p>
            <a:pPr marL="457200" indent="-457200">
              <a:buFont typeface="+mj-lt"/>
              <a:buAutoNum type="arabicPeriod"/>
            </a:pPr>
            <a:r>
              <a:rPr lang="en-US" sz="2200" dirty="0"/>
              <a:t>Clear boundaries</a:t>
            </a:r>
          </a:p>
          <a:p>
            <a:pPr marL="457200" indent="-457200">
              <a:buFont typeface="+mj-lt"/>
              <a:buAutoNum type="arabicPeriod"/>
            </a:pPr>
            <a:r>
              <a:rPr lang="en-US" sz="2200" dirty="0"/>
              <a:t>Rules match local needs and conditions</a:t>
            </a:r>
          </a:p>
          <a:p>
            <a:pPr marL="457200" indent="-457200">
              <a:buFont typeface="+mj-lt"/>
              <a:buAutoNum type="arabicPeriod"/>
            </a:pPr>
            <a:r>
              <a:rPr lang="en-US" sz="2200" dirty="0"/>
              <a:t>Affected user participate in rule making</a:t>
            </a:r>
          </a:p>
          <a:p>
            <a:pPr marL="457200" indent="-457200">
              <a:buFont typeface="+mj-lt"/>
              <a:buAutoNum type="arabicPeriod"/>
            </a:pPr>
            <a:r>
              <a:rPr lang="en-US" sz="2200" dirty="0"/>
              <a:t>Local rules respected by outside authorities</a:t>
            </a:r>
          </a:p>
          <a:p>
            <a:pPr marL="457200" indent="-457200">
              <a:buFont typeface="+mj-lt"/>
              <a:buAutoNum type="arabicPeriod"/>
            </a:pPr>
            <a:r>
              <a:rPr lang="en-US" sz="2200" dirty="0"/>
              <a:t>Member system to monitor</a:t>
            </a:r>
          </a:p>
          <a:p>
            <a:pPr marL="457200" indent="-457200">
              <a:buFont typeface="+mj-lt"/>
              <a:buAutoNum type="arabicPeriod"/>
            </a:pPr>
            <a:r>
              <a:rPr lang="en-US" sz="2200" dirty="0"/>
              <a:t>Graduated sanctions for violators</a:t>
            </a:r>
          </a:p>
          <a:p>
            <a:pPr marL="457200" indent="-457200">
              <a:buFont typeface="+mj-lt"/>
              <a:buAutoNum type="arabicPeriod"/>
            </a:pPr>
            <a:r>
              <a:rPr lang="en-US" sz="2200" dirty="0"/>
              <a:t>Accessible dispute resolution</a:t>
            </a:r>
          </a:p>
          <a:p>
            <a:pPr marL="457200" indent="-457200">
              <a:buFont typeface="+mj-lt"/>
              <a:buAutoNum type="arabicPeriod"/>
            </a:pPr>
            <a:r>
              <a:rPr lang="en-US" sz="2200" dirty="0"/>
              <a:t>Nested tiers of governing responsibility</a:t>
            </a:r>
          </a:p>
          <a:p>
            <a:pPr marL="457200" indent="-457200">
              <a:buFont typeface="+mj-lt"/>
              <a:buAutoNum type="arabicPeriod"/>
            </a:pPr>
            <a:r>
              <a:rPr lang="en-US" sz="2200" dirty="0"/>
              <a:t>Effective communication &amp; trust</a:t>
            </a:r>
          </a:p>
        </p:txBody>
      </p:sp>
      <p:sp>
        <p:nvSpPr>
          <p:cNvPr id="7" name="Text Placeholder 6"/>
          <p:cNvSpPr>
            <a:spLocks noGrp="1"/>
          </p:cNvSpPr>
          <p:nvPr>
            <p:ph type="body" sz="quarter" idx="3"/>
          </p:nvPr>
        </p:nvSpPr>
        <p:spPr>
          <a:xfrm>
            <a:off x="6339840" y="1539240"/>
            <a:ext cx="5242560" cy="639762"/>
          </a:xfrm>
        </p:spPr>
        <p:txBody>
          <a:bodyPr/>
          <a:lstStyle/>
          <a:p>
            <a:r>
              <a:rPr lang="en-US" dirty="0"/>
              <a:t>Nebraska Water Planning</a:t>
            </a:r>
          </a:p>
        </p:txBody>
      </p:sp>
      <p:sp>
        <p:nvSpPr>
          <p:cNvPr id="8" name="Content Placeholder 7"/>
          <p:cNvSpPr>
            <a:spLocks noGrp="1"/>
          </p:cNvSpPr>
          <p:nvPr>
            <p:ph sz="quarter" idx="4"/>
          </p:nvPr>
        </p:nvSpPr>
        <p:spPr>
          <a:xfrm>
            <a:off x="6339840" y="2194242"/>
            <a:ext cx="5242560" cy="3951288"/>
          </a:xfrm>
        </p:spPr>
        <p:txBody>
          <a:bodyPr>
            <a:normAutofit/>
          </a:bodyPr>
          <a:lstStyle/>
          <a:p>
            <a:r>
              <a:rPr lang="en-US" sz="2200" dirty="0"/>
              <a:t>Clear boundaries (1)</a:t>
            </a:r>
          </a:p>
          <a:p>
            <a:r>
              <a:rPr lang="en-US" sz="2200" dirty="0"/>
              <a:t>Decentralized water management (2,4)</a:t>
            </a:r>
          </a:p>
          <a:p>
            <a:r>
              <a:rPr lang="en-US" sz="2200" dirty="0"/>
              <a:t>Stakeholders (2,3)</a:t>
            </a:r>
          </a:p>
          <a:p>
            <a:r>
              <a:rPr lang="en-US" sz="2200" dirty="0"/>
              <a:t>Monitoring (5)</a:t>
            </a:r>
          </a:p>
          <a:p>
            <a:r>
              <a:rPr lang="en-US" sz="2200" dirty="0"/>
              <a:t>Dispute resolution process (7)</a:t>
            </a:r>
          </a:p>
          <a:p>
            <a:r>
              <a:rPr lang="en-US" sz="2200" dirty="0"/>
              <a:t>Nested tiers (8)</a:t>
            </a:r>
          </a:p>
          <a:p>
            <a:r>
              <a:rPr lang="en-US" sz="2200" dirty="0"/>
              <a:t>Trust and communication (9)</a:t>
            </a:r>
          </a:p>
          <a:p>
            <a:endParaRPr lang="en-US" sz="2200" dirty="0"/>
          </a:p>
        </p:txBody>
      </p:sp>
    </p:spTree>
    <p:extLst>
      <p:ext uri="{BB962C8B-B14F-4D97-AF65-F5344CB8AC3E}">
        <p14:creationId xmlns:p14="http://schemas.microsoft.com/office/powerpoint/2010/main" val="262115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12162" y="577982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normAutofit/>
          </a:bodyPr>
          <a:lstStyle/>
          <a:p>
            <a:r>
              <a:rPr lang="en-US" dirty="0"/>
              <a:t>Keys to Success – Boundaries – Resource Area</a:t>
            </a: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9136" b="89683" l="440" r="99459"/>
                    </a14:imgEffect>
                  </a14:imgLayer>
                </a14:imgProps>
              </a:ext>
              <a:ext uri="{28A0092B-C50C-407E-A947-70E740481C1C}">
                <a14:useLocalDpi xmlns:a14="http://schemas.microsoft.com/office/drawing/2010/main"/>
              </a:ext>
            </a:extLst>
          </a:blip>
          <a:srcRect t="13812" b="13745"/>
          <a:stretch/>
        </p:blipFill>
        <p:spPr>
          <a:xfrm>
            <a:off x="331305" y="2573096"/>
            <a:ext cx="5486400" cy="256053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5207" y="2532280"/>
            <a:ext cx="5486400" cy="2642162"/>
          </a:xfrm>
          <a:prstGeom prst="rect">
            <a:avLst/>
          </a:prstGeom>
        </p:spPr>
      </p:pic>
      <p:sp>
        <p:nvSpPr>
          <p:cNvPr id="3" name="TextBox 2"/>
          <p:cNvSpPr txBox="1"/>
          <p:nvPr/>
        </p:nvSpPr>
        <p:spPr>
          <a:xfrm>
            <a:off x="566703" y="5351725"/>
            <a:ext cx="5015604" cy="461665"/>
          </a:xfrm>
          <a:prstGeom prst="rect">
            <a:avLst/>
          </a:prstGeom>
          <a:noFill/>
        </p:spPr>
        <p:txBody>
          <a:bodyPr wrap="none" rtlCol="0">
            <a:spAutoFit/>
          </a:bodyPr>
          <a:lstStyle/>
          <a:p>
            <a:r>
              <a:rPr lang="en-US" sz="2400" dirty="0">
                <a:solidFill>
                  <a:schemeClr val="bg1"/>
                </a:solidFill>
              </a:rPr>
              <a:t>Surface Water Administrative Areas</a:t>
            </a:r>
          </a:p>
        </p:txBody>
      </p:sp>
      <p:sp>
        <p:nvSpPr>
          <p:cNvPr id="9" name="TextBox 8"/>
          <p:cNvSpPr txBox="1"/>
          <p:nvPr/>
        </p:nvSpPr>
        <p:spPr>
          <a:xfrm>
            <a:off x="6933234" y="5350779"/>
            <a:ext cx="4070345" cy="461665"/>
          </a:xfrm>
          <a:prstGeom prst="rect">
            <a:avLst/>
          </a:prstGeom>
          <a:noFill/>
        </p:spPr>
        <p:txBody>
          <a:bodyPr wrap="none" rtlCol="0">
            <a:spAutoFit/>
          </a:bodyPr>
          <a:lstStyle/>
          <a:p>
            <a:r>
              <a:rPr lang="en-US" sz="2400" dirty="0">
                <a:solidFill>
                  <a:schemeClr val="bg1"/>
                </a:solidFill>
              </a:rPr>
              <a:t>Natural Resources Districts</a:t>
            </a:r>
          </a:p>
        </p:txBody>
      </p:sp>
      <p:sp>
        <p:nvSpPr>
          <p:cNvPr id="4" name="TextBox 3"/>
          <p:cNvSpPr txBox="1"/>
          <p:nvPr/>
        </p:nvSpPr>
        <p:spPr>
          <a:xfrm>
            <a:off x="838200" y="1524000"/>
            <a:ext cx="10165379" cy="830997"/>
          </a:xfrm>
          <a:prstGeom prst="rect">
            <a:avLst/>
          </a:prstGeom>
          <a:noFill/>
        </p:spPr>
        <p:txBody>
          <a:bodyPr wrap="square" rtlCol="0">
            <a:spAutoFit/>
          </a:bodyPr>
          <a:lstStyle/>
          <a:p>
            <a:r>
              <a:rPr lang="en-US" sz="2400" dirty="0">
                <a:solidFill>
                  <a:schemeClr val="bg1"/>
                </a:solidFill>
              </a:rPr>
              <a:t>46-715(2)(b) a map clearly delineating the geographic area subject to the integrated management plan</a:t>
            </a:r>
          </a:p>
        </p:txBody>
      </p:sp>
    </p:spTree>
    <p:extLst>
      <p:ext uri="{BB962C8B-B14F-4D97-AF65-F5344CB8AC3E}">
        <p14:creationId xmlns:p14="http://schemas.microsoft.com/office/powerpoint/2010/main" val="109422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12162" y="577982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normAutofit fontScale="90000"/>
          </a:bodyPr>
          <a:lstStyle/>
          <a:p>
            <a:r>
              <a:rPr lang="en-US" dirty="0"/>
              <a:t>Keys To Success – Boundaries – Authorized Users</a:t>
            </a:r>
          </a:p>
        </p:txBody>
      </p:sp>
      <p:sp>
        <p:nvSpPr>
          <p:cNvPr id="5" name="Content Placeholder 2"/>
          <p:cNvSpPr txBox="1">
            <a:spLocks/>
          </p:cNvSpPr>
          <p:nvPr/>
        </p:nvSpPr>
        <p:spPr>
          <a:xfrm>
            <a:off x="934277" y="1543879"/>
            <a:ext cx="10648122" cy="4777408"/>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solidFill>
                  <a:schemeClr val="bg1"/>
                </a:solidFill>
              </a:rPr>
              <a:t>Certification of Use</a:t>
            </a:r>
          </a:p>
          <a:p>
            <a:pPr lvl="1">
              <a:spcBef>
                <a:spcPct val="15000"/>
              </a:spcBef>
            </a:pPr>
            <a:r>
              <a:rPr lang="en-US" sz="2400" dirty="0">
                <a:solidFill>
                  <a:schemeClr val="bg1"/>
                </a:solidFill>
              </a:rPr>
              <a:t>Surface Water Permits</a:t>
            </a:r>
          </a:p>
          <a:p>
            <a:pPr lvl="1">
              <a:spcBef>
                <a:spcPct val="15000"/>
              </a:spcBef>
            </a:pPr>
            <a:endParaRPr lang="en-US" sz="2400" dirty="0">
              <a:solidFill>
                <a:schemeClr val="bg1"/>
              </a:solidFill>
            </a:endParaRPr>
          </a:p>
          <a:p>
            <a:pPr lvl="1">
              <a:spcBef>
                <a:spcPct val="15000"/>
              </a:spcBef>
            </a:pPr>
            <a:endParaRPr lang="en-US" sz="2400" dirty="0">
              <a:solidFill>
                <a:schemeClr val="bg1"/>
              </a:solidFill>
            </a:endParaRPr>
          </a:p>
          <a:p>
            <a:pPr lvl="1">
              <a:spcBef>
                <a:spcPct val="15000"/>
              </a:spcBef>
            </a:pPr>
            <a:endParaRPr lang="en-US" sz="2400" dirty="0">
              <a:solidFill>
                <a:schemeClr val="bg1"/>
              </a:solidFill>
            </a:endParaRPr>
          </a:p>
          <a:p>
            <a:pPr lvl="1">
              <a:spcBef>
                <a:spcPct val="15000"/>
              </a:spcBef>
            </a:pPr>
            <a:endParaRPr lang="en-US" sz="2400" dirty="0">
              <a:solidFill>
                <a:schemeClr val="bg1"/>
              </a:solidFill>
            </a:endParaRPr>
          </a:p>
          <a:p>
            <a:pPr lvl="1">
              <a:spcBef>
                <a:spcPct val="15000"/>
              </a:spcBef>
            </a:pPr>
            <a:endParaRPr lang="en-US" sz="1000" dirty="0">
              <a:solidFill>
                <a:schemeClr val="bg1"/>
              </a:solidFill>
            </a:endParaRPr>
          </a:p>
          <a:p>
            <a:pPr lvl="1">
              <a:spcBef>
                <a:spcPct val="15000"/>
              </a:spcBef>
            </a:pPr>
            <a:r>
              <a:rPr lang="en-US" sz="2400" dirty="0">
                <a:solidFill>
                  <a:schemeClr val="bg1"/>
                </a:solidFill>
              </a:rPr>
              <a:t>Certified Groundwater Acres</a:t>
            </a:r>
          </a:p>
          <a:p>
            <a:pPr lvl="1">
              <a:spcBef>
                <a:spcPct val="15000"/>
              </a:spcBef>
            </a:pPr>
            <a:endParaRPr lang="en-US" sz="2400" dirty="0">
              <a:solidFill>
                <a:schemeClr val="bg1"/>
              </a:solidFill>
            </a:endParaRPr>
          </a:p>
          <a:p>
            <a:pPr lvl="1">
              <a:spcBef>
                <a:spcPct val="15000"/>
              </a:spcBef>
            </a:pPr>
            <a:endParaRPr lang="en-US" sz="2400" dirty="0">
              <a:solidFill>
                <a:schemeClr val="bg1"/>
              </a:solidFill>
            </a:endParaRPr>
          </a:p>
          <a:p>
            <a:pPr lvl="1"/>
            <a:endParaRPr lang="en-US" sz="2400"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053713236"/>
              </p:ext>
            </p:extLst>
          </p:nvPr>
        </p:nvGraphicFramePr>
        <p:xfrm>
          <a:off x="609601" y="2438028"/>
          <a:ext cx="10972798" cy="1742440"/>
        </p:xfrm>
        <a:graphic>
          <a:graphicData uri="http://schemas.openxmlformats.org/drawingml/2006/table">
            <a:tbl>
              <a:tblPr firstRow="1" bandRow="1">
                <a:tableStyleId>{5C22544A-7EE6-4342-B048-85BDC9FD1C3A}</a:tableStyleId>
              </a:tblPr>
              <a:tblGrid>
                <a:gridCol w="2093842">
                  <a:extLst>
                    <a:ext uri="{9D8B030D-6E8A-4147-A177-3AD203B41FA5}">
                      <a16:colId xmlns:a16="http://schemas.microsoft.com/office/drawing/2014/main" val="3939841778"/>
                    </a:ext>
                  </a:extLst>
                </a:gridCol>
                <a:gridCol w="1798983">
                  <a:extLst>
                    <a:ext uri="{9D8B030D-6E8A-4147-A177-3AD203B41FA5}">
                      <a16:colId xmlns:a16="http://schemas.microsoft.com/office/drawing/2014/main" val="294654653"/>
                    </a:ext>
                  </a:extLst>
                </a:gridCol>
                <a:gridCol w="1401417">
                  <a:extLst>
                    <a:ext uri="{9D8B030D-6E8A-4147-A177-3AD203B41FA5}">
                      <a16:colId xmlns:a16="http://schemas.microsoft.com/office/drawing/2014/main" val="4204325072"/>
                    </a:ext>
                  </a:extLst>
                </a:gridCol>
                <a:gridCol w="1431235">
                  <a:extLst>
                    <a:ext uri="{9D8B030D-6E8A-4147-A177-3AD203B41FA5}">
                      <a16:colId xmlns:a16="http://schemas.microsoft.com/office/drawing/2014/main" val="1841261503"/>
                    </a:ext>
                  </a:extLst>
                </a:gridCol>
                <a:gridCol w="4247321">
                  <a:extLst>
                    <a:ext uri="{9D8B030D-6E8A-4147-A177-3AD203B41FA5}">
                      <a16:colId xmlns:a16="http://schemas.microsoft.com/office/drawing/2014/main" val="423611748"/>
                    </a:ext>
                  </a:extLst>
                </a:gridCol>
              </a:tblGrid>
              <a:tr h="370840">
                <a:tc>
                  <a:txBody>
                    <a:bodyPr/>
                    <a:lstStyle/>
                    <a:p>
                      <a:r>
                        <a:rPr lang="en-US" dirty="0">
                          <a:solidFill>
                            <a:schemeClr val="tx2">
                              <a:lumMod val="75000"/>
                            </a:schemeClr>
                          </a:solidFill>
                        </a:rPr>
                        <a:t>Basin</a:t>
                      </a:r>
                    </a:p>
                  </a:txBody>
                  <a:tcPr/>
                </a:tc>
                <a:tc>
                  <a:txBody>
                    <a:bodyPr/>
                    <a:lstStyle/>
                    <a:p>
                      <a:r>
                        <a:rPr lang="en-US" dirty="0">
                          <a:solidFill>
                            <a:schemeClr val="tx2">
                              <a:lumMod val="75000"/>
                            </a:schemeClr>
                          </a:solidFill>
                        </a:rPr>
                        <a:t>SW Irrigation Permits</a:t>
                      </a:r>
                    </a:p>
                  </a:txBody>
                  <a:tcPr/>
                </a:tc>
                <a:tc>
                  <a:txBody>
                    <a:bodyPr/>
                    <a:lstStyle/>
                    <a:p>
                      <a:r>
                        <a:rPr lang="en-US" dirty="0">
                          <a:solidFill>
                            <a:schemeClr val="tx2">
                              <a:lumMod val="75000"/>
                            </a:schemeClr>
                          </a:solidFill>
                        </a:rPr>
                        <a:t>Irrigated Acres</a:t>
                      </a:r>
                    </a:p>
                  </a:txBody>
                  <a:tcPr/>
                </a:tc>
                <a:tc>
                  <a:txBody>
                    <a:bodyPr/>
                    <a:lstStyle/>
                    <a:p>
                      <a:r>
                        <a:rPr lang="en-US" dirty="0">
                          <a:solidFill>
                            <a:schemeClr val="tx2">
                              <a:lumMod val="75000"/>
                            </a:schemeClr>
                          </a:solidFill>
                        </a:rPr>
                        <a:t>Other</a:t>
                      </a:r>
                      <a:r>
                        <a:rPr lang="en-US" baseline="0" dirty="0">
                          <a:solidFill>
                            <a:schemeClr val="tx2">
                              <a:lumMod val="75000"/>
                            </a:schemeClr>
                          </a:solidFill>
                        </a:rPr>
                        <a:t> Permits</a:t>
                      </a:r>
                      <a:endParaRPr lang="en-US" dirty="0">
                        <a:solidFill>
                          <a:schemeClr val="tx2">
                            <a:lumMod val="75000"/>
                          </a:schemeClr>
                        </a:solidFill>
                      </a:endParaRPr>
                    </a:p>
                  </a:txBody>
                  <a:tcPr/>
                </a:tc>
                <a:tc>
                  <a:txBody>
                    <a:bodyPr/>
                    <a:lstStyle/>
                    <a:p>
                      <a:r>
                        <a:rPr lang="en-US" dirty="0">
                          <a:solidFill>
                            <a:schemeClr val="tx2">
                              <a:lumMod val="75000"/>
                            </a:schemeClr>
                          </a:solidFill>
                        </a:rPr>
                        <a:t>Other Use Majority</a:t>
                      </a:r>
                    </a:p>
                  </a:txBody>
                  <a:tcPr/>
                </a:tc>
                <a:extLst>
                  <a:ext uri="{0D108BD9-81ED-4DB2-BD59-A6C34878D82A}">
                    <a16:rowId xmlns:a16="http://schemas.microsoft.com/office/drawing/2014/main" val="2709308427"/>
                  </a:ext>
                </a:extLst>
              </a:tr>
              <a:tr h="0">
                <a:tc>
                  <a:txBody>
                    <a:bodyPr/>
                    <a:lstStyle/>
                    <a:p>
                      <a:r>
                        <a:rPr lang="en-US" dirty="0">
                          <a:solidFill>
                            <a:schemeClr val="tx2">
                              <a:lumMod val="75000"/>
                            </a:schemeClr>
                          </a:solidFill>
                        </a:rPr>
                        <a:t>Republican FA</a:t>
                      </a:r>
                    </a:p>
                  </a:txBody>
                  <a:tcPr/>
                </a:tc>
                <a:tc>
                  <a:txBody>
                    <a:bodyPr/>
                    <a:lstStyle/>
                    <a:p>
                      <a:r>
                        <a:rPr lang="en-US" dirty="0">
                          <a:solidFill>
                            <a:schemeClr val="tx2">
                              <a:lumMod val="75000"/>
                            </a:schemeClr>
                          </a:solidFill>
                        </a:rPr>
                        <a:t>429</a:t>
                      </a:r>
                    </a:p>
                  </a:txBody>
                  <a:tcPr/>
                </a:tc>
                <a:tc>
                  <a:txBody>
                    <a:bodyPr/>
                    <a:lstStyle/>
                    <a:p>
                      <a:r>
                        <a:rPr lang="en-US" dirty="0">
                          <a:solidFill>
                            <a:schemeClr val="tx2">
                              <a:lumMod val="75000"/>
                            </a:schemeClr>
                          </a:solidFill>
                        </a:rPr>
                        <a:t>107,900</a:t>
                      </a:r>
                    </a:p>
                  </a:txBody>
                  <a:tcPr/>
                </a:tc>
                <a:tc>
                  <a:txBody>
                    <a:bodyPr/>
                    <a:lstStyle/>
                    <a:p>
                      <a:r>
                        <a:rPr lang="en-US" dirty="0">
                          <a:solidFill>
                            <a:schemeClr val="tx2">
                              <a:lumMod val="75000"/>
                            </a:schemeClr>
                          </a:solidFill>
                        </a:rPr>
                        <a:t>215</a:t>
                      </a:r>
                    </a:p>
                  </a:txBody>
                  <a:tcPr/>
                </a:tc>
                <a:tc>
                  <a:txBody>
                    <a:bodyPr/>
                    <a:lstStyle/>
                    <a:p>
                      <a:r>
                        <a:rPr lang="en-US" dirty="0">
                          <a:solidFill>
                            <a:schemeClr val="tx2">
                              <a:lumMod val="75000"/>
                            </a:schemeClr>
                          </a:solidFill>
                        </a:rPr>
                        <a:t>storage</a:t>
                      </a:r>
                    </a:p>
                  </a:txBody>
                  <a:tcPr/>
                </a:tc>
                <a:extLst>
                  <a:ext uri="{0D108BD9-81ED-4DB2-BD59-A6C34878D82A}">
                    <a16:rowId xmlns:a16="http://schemas.microsoft.com/office/drawing/2014/main" val="1692587489"/>
                  </a:ext>
                </a:extLst>
              </a:tr>
              <a:tr h="143051">
                <a:tc>
                  <a:txBody>
                    <a:bodyPr/>
                    <a:lstStyle/>
                    <a:p>
                      <a:r>
                        <a:rPr lang="en-US" dirty="0">
                          <a:solidFill>
                            <a:schemeClr val="tx2">
                              <a:lumMod val="75000"/>
                            </a:schemeClr>
                          </a:solidFill>
                        </a:rPr>
                        <a:t>Upper Niobrara FA</a:t>
                      </a:r>
                    </a:p>
                  </a:txBody>
                  <a:tcPr/>
                </a:tc>
                <a:tc>
                  <a:txBody>
                    <a:bodyPr/>
                    <a:lstStyle/>
                    <a:p>
                      <a:r>
                        <a:rPr lang="en-US" dirty="0">
                          <a:solidFill>
                            <a:schemeClr val="tx2">
                              <a:lumMod val="75000"/>
                            </a:schemeClr>
                          </a:solidFill>
                        </a:rPr>
                        <a:t>454</a:t>
                      </a:r>
                    </a:p>
                  </a:txBody>
                  <a:tcPr/>
                </a:tc>
                <a:tc>
                  <a:txBody>
                    <a:bodyPr/>
                    <a:lstStyle/>
                    <a:p>
                      <a:r>
                        <a:rPr lang="en-US" dirty="0">
                          <a:solidFill>
                            <a:schemeClr val="tx2">
                              <a:lumMod val="75000"/>
                            </a:schemeClr>
                          </a:solidFill>
                        </a:rPr>
                        <a:t>58,500</a:t>
                      </a:r>
                    </a:p>
                  </a:txBody>
                  <a:tcPr/>
                </a:tc>
                <a:tc>
                  <a:txBody>
                    <a:bodyPr/>
                    <a:lstStyle/>
                    <a:p>
                      <a:r>
                        <a:rPr lang="en-US" dirty="0">
                          <a:solidFill>
                            <a:schemeClr val="tx2">
                              <a:lumMod val="75000"/>
                            </a:schemeClr>
                          </a:solidFill>
                        </a:rPr>
                        <a:t>176</a:t>
                      </a:r>
                    </a:p>
                  </a:txBody>
                  <a:tcPr/>
                </a:tc>
                <a:tc>
                  <a:txBody>
                    <a:bodyPr/>
                    <a:lstStyle/>
                    <a:p>
                      <a:r>
                        <a:rPr lang="en-US" dirty="0">
                          <a:solidFill>
                            <a:schemeClr val="tx2">
                              <a:lumMod val="75000"/>
                            </a:schemeClr>
                          </a:solidFill>
                        </a:rPr>
                        <a:t>storage</a:t>
                      </a:r>
                    </a:p>
                  </a:txBody>
                  <a:tcPr/>
                </a:tc>
                <a:extLst>
                  <a:ext uri="{0D108BD9-81ED-4DB2-BD59-A6C34878D82A}">
                    <a16:rowId xmlns:a16="http://schemas.microsoft.com/office/drawing/2014/main" val="1777564382"/>
                  </a:ext>
                </a:extLst>
              </a:tr>
              <a:tr h="370840">
                <a:tc>
                  <a:txBody>
                    <a:bodyPr/>
                    <a:lstStyle/>
                    <a:p>
                      <a:r>
                        <a:rPr lang="en-US" dirty="0">
                          <a:solidFill>
                            <a:schemeClr val="tx2">
                              <a:lumMod val="75000"/>
                            </a:schemeClr>
                          </a:solidFill>
                        </a:rPr>
                        <a:t>Upper Platte OA</a:t>
                      </a:r>
                    </a:p>
                  </a:txBody>
                  <a:tcPr/>
                </a:tc>
                <a:tc>
                  <a:txBody>
                    <a:bodyPr/>
                    <a:lstStyle/>
                    <a:p>
                      <a:r>
                        <a:rPr lang="en-US" dirty="0">
                          <a:solidFill>
                            <a:schemeClr val="tx2">
                              <a:lumMod val="75000"/>
                            </a:schemeClr>
                          </a:solidFill>
                        </a:rPr>
                        <a:t>464</a:t>
                      </a:r>
                    </a:p>
                  </a:txBody>
                  <a:tcPr/>
                </a:tc>
                <a:tc>
                  <a:txBody>
                    <a:bodyPr/>
                    <a:lstStyle/>
                    <a:p>
                      <a:r>
                        <a:rPr lang="en-US" dirty="0">
                          <a:solidFill>
                            <a:schemeClr val="tx2">
                              <a:lumMod val="75000"/>
                            </a:schemeClr>
                          </a:solidFill>
                        </a:rPr>
                        <a:t>434,000</a:t>
                      </a:r>
                    </a:p>
                  </a:txBody>
                  <a:tcPr/>
                </a:tc>
                <a:tc>
                  <a:txBody>
                    <a:bodyPr/>
                    <a:lstStyle/>
                    <a:p>
                      <a:r>
                        <a:rPr lang="en-US" dirty="0">
                          <a:solidFill>
                            <a:schemeClr val="tx2">
                              <a:lumMod val="75000"/>
                            </a:schemeClr>
                          </a:solidFill>
                        </a:rPr>
                        <a:t>185</a:t>
                      </a:r>
                    </a:p>
                  </a:txBody>
                  <a:tcPr/>
                </a:tc>
                <a:tc>
                  <a:txBody>
                    <a:bodyPr/>
                    <a:lstStyle/>
                    <a:p>
                      <a:r>
                        <a:rPr lang="en-US" dirty="0">
                          <a:solidFill>
                            <a:schemeClr val="tx2">
                              <a:lumMod val="75000"/>
                            </a:schemeClr>
                          </a:solidFill>
                        </a:rPr>
                        <a:t>storage</a:t>
                      </a:r>
                    </a:p>
                  </a:txBody>
                  <a:tcPr/>
                </a:tc>
                <a:extLst>
                  <a:ext uri="{0D108BD9-81ED-4DB2-BD59-A6C34878D82A}">
                    <a16:rowId xmlns:a16="http://schemas.microsoft.com/office/drawing/2014/main" val="325691503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5588977"/>
              </p:ext>
            </p:extLst>
          </p:nvPr>
        </p:nvGraphicFramePr>
        <p:xfrm>
          <a:off x="609600" y="4757552"/>
          <a:ext cx="10972801" cy="1908087"/>
        </p:xfrm>
        <a:graphic>
          <a:graphicData uri="http://schemas.openxmlformats.org/drawingml/2006/table">
            <a:tbl>
              <a:tblPr firstRow="1" bandRow="1">
                <a:tableStyleId>{5C22544A-7EE6-4342-B048-85BDC9FD1C3A}</a:tableStyleId>
              </a:tblPr>
              <a:tblGrid>
                <a:gridCol w="2093843">
                  <a:extLst>
                    <a:ext uri="{9D8B030D-6E8A-4147-A177-3AD203B41FA5}">
                      <a16:colId xmlns:a16="http://schemas.microsoft.com/office/drawing/2014/main" val="3939841778"/>
                    </a:ext>
                  </a:extLst>
                </a:gridCol>
                <a:gridCol w="1798983">
                  <a:extLst>
                    <a:ext uri="{9D8B030D-6E8A-4147-A177-3AD203B41FA5}">
                      <a16:colId xmlns:a16="http://schemas.microsoft.com/office/drawing/2014/main" val="294654653"/>
                    </a:ext>
                  </a:extLst>
                </a:gridCol>
                <a:gridCol w="1391478">
                  <a:extLst>
                    <a:ext uri="{9D8B030D-6E8A-4147-A177-3AD203B41FA5}">
                      <a16:colId xmlns:a16="http://schemas.microsoft.com/office/drawing/2014/main" val="4204325072"/>
                    </a:ext>
                  </a:extLst>
                </a:gridCol>
                <a:gridCol w="1451113">
                  <a:extLst>
                    <a:ext uri="{9D8B030D-6E8A-4147-A177-3AD203B41FA5}">
                      <a16:colId xmlns:a16="http://schemas.microsoft.com/office/drawing/2014/main" val="1841261503"/>
                    </a:ext>
                  </a:extLst>
                </a:gridCol>
                <a:gridCol w="4237384">
                  <a:extLst>
                    <a:ext uri="{9D8B030D-6E8A-4147-A177-3AD203B41FA5}">
                      <a16:colId xmlns:a16="http://schemas.microsoft.com/office/drawing/2014/main" val="423611748"/>
                    </a:ext>
                  </a:extLst>
                </a:gridCol>
              </a:tblGrid>
              <a:tr h="744962">
                <a:tc>
                  <a:txBody>
                    <a:bodyPr/>
                    <a:lstStyle/>
                    <a:p>
                      <a:r>
                        <a:rPr lang="en-US" dirty="0">
                          <a:solidFill>
                            <a:schemeClr val="tx2">
                              <a:lumMod val="75000"/>
                            </a:schemeClr>
                          </a:solidFill>
                        </a:rPr>
                        <a:t>Basin</a:t>
                      </a:r>
                    </a:p>
                  </a:txBody>
                  <a:tcPr/>
                </a:tc>
                <a:tc>
                  <a:txBody>
                    <a:bodyPr/>
                    <a:lstStyle/>
                    <a:p>
                      <a:r>
                        <a:rPr lang="en-US" dirty="0">
                          <a:solidFill>
                            <a:schemeClr val="tx2">
                              <a:lumMod val="75000"/>
                            </a:schemeClr>
                          </a:solidFill>
                        </a:rPr>
                        <a:t>Total Irrigation Wells</a:t>
                      </a:r>
                    </a:p>
                  </a:txBody>
                  <a:tcPr/>
                </a:tc>
                <a:tc>
                  <a:txBody>
                    <a:bodyPr/>
                    <a:lstStyle/>
                    <a:p>
                      <a:r>
                        <a:rPr lang="en-US" dirty="0">
                          <a:solidFill>
                            <a:schemeClr val="tx2">
                              <a:lumMod val="75000"/>
                            </a:schemeClr>
                          </a:solidFill>
                        </a:rPr>
                        <a:t>Irrigated Acres</a:t>
                      </a:r>
                    </a:p>
                  </a:txBody>
                  <a:tcPr/>
                </a:tc>
                <a:tc>
                  <a:txBody>
                    <a:bodyPr/>
                    <a:lstStyle/>
                    <a:p>
                      <a:r>
                        <a:rPr lang="en-US" dirty="0">
                          <a:solidFill>
                            <a:schemeClr val="tx2">
                              <a:lumMod val="75000"/>
                            </a:schemeClr>
                          </a:solidFill>
                        </a:rPr>
                        <a:t>Other</a:t>
                      </a:r>
                      <a:r>
                        <a:rPr lang="en-US" baseline="0" dirty="0">
                          <a:solidFill>
                            <a:schemeClr val="tx2">
                              <a:lumMod val="75000"/>
                            </a:schemeClr>
                          </a:solidFill>
                        </a:rPr>
                        <a:t> Wells</a:t>
                      </a:r>
                      <a:endParaRPr lang="en-US" dirty="0">
                        <a:solidFill>
                          <a:schemeClr val="tx2">
                            <a:lumMod val="75000"/>
                          </a:schemeClr>
                        </a:solidFill>
                      </a:endParaRPr>
                    </a:p>
                  </a:txBody>
                  <a:tcPr/>
                </a:tc>
                <a:tc>
                  <a:txBody>
                    <a:bodyPr/>
                    <a:lstStyle/>
                    <a:p>
                      <a:r>
                        <a:rPr lang="en-US" dirty="0">
                          <a:solidFill>
                            <a:schemeClr val="tx2">
                              <a:lumMod val="75000"/>
                            </a:schemeClr>
                          </a:solidFill>
                        </a:rPr>
                        <a:t>Other Use Majority</a:t>
                      </a:r>
                    </a:p>
                  </a:txBody>
                  <a:tcPr/>
                </a:tc>
                <a:extLst>
                  <a:ext uri="{0D108BD9-81ED-4DB2-BD59-A6C34878D82A}">
                    <a16:rowId xmlns:a16="http://schemas.microsoft.com/office/drawing/2014/main" val="2709308427"/>
                  </a:ext>
                </a:extLst>
              </a:tr>
              <a:tr h="248950">
                <a:tc>
                  <a:txBody>
                    <a:bodyPr/>
                    <a:lstStyle/>
                    <a:p>
                      <a:r>
                        <a:rPr lang="en-US" dirty="0">
                          <a:solidFill>
                            <a:schemeClr val="tx2">
                              <a:lumMod val="75000"/>
                            </a:schemeClr>
                          </a:solidFill>
                        </a:rPr>
                        <a:t>Republican FA</a:t>
                      </a:r>
                    </a:p>
                  </a:txBody>
                  <a:tcPr/>
                </a:tc>
                <a:tc>
                  <a:txBody>
                    <a:bodyPr/>
                    <a:lstStyle/>
                    <a:p>
                      <a:r>
                        <a:rPr lang="en-US" dirty="0">
                          <a:solidFill>
                            <a:schemeClr val="tx2">
                              <a:lumMod val="75000"/>
                            </a:schemeClr>
                          </a:solidFill>
                        </a:rPr>
                        <a:t>9,800</a:t>
                      </a:r>
                    </a:p>
                  </a:txBody>
                  <a:tcPr/>
                </a:tc>
                <a:tc>
                  <a:txBody>
                    <a:bodyPr/>
                    <a:lstStyle/>
                    <a:p>
                      <a:r>
                        <a:rPr lang="en-US" dirty="0">
                          <a:solidFill>
                            <a:schemeClr val="tx2">
                              <a:lumMod val="75000"/>
                            </a:schemeClr>
                          </a:solidFill>
                        </a:rPr>
                        <a:t>1,021,5</a:t>
                      </a:r>
                      <a:r>
                        <a:rPr lang="en-US" baseline="0" dirty="0">
                          <a:solidFill>
                            <a:schemeClr val="tx2">
                              <a:lumMod val="75000"/>
                            </a:schemeClr>
                          </a:solidFill>
                        </a:rPr>
                        <a:t>00</a:t>
                      </a:r>
                      <a:endParaRPr lang="en-US" dirty="0">
                        <a:solidFill>
                          <a:schemeClr val="tx2">
                            <a:lumMod val="75000"/>
                          </a:schemeClr>
                        </a:solidFill>
                      </a:endParaRPr>
                    </a:p>
                  </a:txBody>
                  <a:tcPr/>
                </a:tc>
                <a:tc>
                  <a:txBody>
                    <a:bodyPr/>
                    <a:lstStyle/>
                    <a:p>
                      <a:r>
                        <a:rPr lang="en-US" dirty="0">
                          <a:solidFill>
                            <a:schemeClr val="tx2">
                              <a:lumMod val="75000"/>
                            </a:schemeClr>
                          </a:solidFill>
                        </a:rPr>
                        <a:t>5,500</a:t>
                      </a:r>
                    </a:p>
                  </a:txBody>
                  <a:tcPr/>
                </a:tc>
                <a:tc>
                  <a:txBody>
                    <a:bodyPr/>
                    <a:lstStyle/>
                    <a:p>
                      <a:r>
                        <a:rPr lang="en-US" dirty="0">
                          <a:solidFill>
                            <a:schemeClr val="tx2">
                              <a:lumMod val="75000"/>
                            </a:schemeClr>
                          </a:solidFill>
                        </a:rPr>
                        <a:t>Domestic, monitoring, livestock</a:t>
                      </a:r>
                    </a:p>
                  </a:txBody>
                  <a:tcPr/>
                </a:tc>
                <a:extLst>
                  <a:ext uri="{0D108BD9-81ED-4DB2-BD59-A6C34878D82A}">
                    <a16:rowId xmlns:a16="http://schemas.microsoft.com/office/drawing/2014/main" val="1692587489"/>
                  </a:ext>
                </a:extLst>
              </a:tr>
              <a:tr h="350329">
                <a:tc>
                  <a:txBody>
                    <a:bodyPr/>
                    <a:lstStyle/>
                    <a:p>
                      <a:r>
                        <a:rPr lang="en-US" dirty="0">
                          <a:solidFill>
                            <a:schemeClr val="tx2">
                              <a:lumMod val="75000"/>
                            </a:schemeClr>
                          </a:solidFill>
                        </a:rPr>
                        <a:t>Upper Niobrara FA</a:t>
                      </a:r>
                    </a:p>
                  </a:txBody>
                  <a:tcPr/>
                </a:tc>
                <a:tc>
                  <a:txBody>
                    <a:bodyPr/>
                    <a:lstStyle/>
                    <a:p>
                      <a:r>
                        <a:rPr lang="en-US" dirty="0">
                          <a:solidFill>
                            <a:schemeClr val="tx2">
                              <a:lumMod val="75000"/>
                            </a:schemeClr>
                          </a:solidFill>
                        </a:rPr>
                        <a:t>1,500</a:t>
                      </a:r>
                    </a:p>
                  </a:txBody>
                  <a:tcPr/>
                </a:tc>
                <a:tc>
                  <a:txBody>
                    <a:bodyPr/>
                    <a:lstStyle/>
                    <a:p>
                      <a:r>
                        <a:rPr lang="en-US" dirty="0">
                          <a:solidFill>
                            <a:schemeClr val="tx2">
                              <a:lumMod val="75000"/>
                            </a:schemeClr>
                          </a:solidFill>
                        </a:rPr>
                        <a:t>179,400</a:t>
                      </a:r>
                    </a:p>
                  </a:txBody>
                  <a:tcPr/>
                </a:tc>
                <a:tc>
                  <a:txBody>
                    <a:bodyPr/>
                    <a:lstStyle/>
                    <a:p>
                      <a:r>
                        <a:rPr lang="en-US" dirty="0">
                          <a:solidFill>
                            <a:schemeClr val="tx2">
                              <a:lumMod val="75000"/>
                            </a:schemeClr>
                          </a:solidFill>
                        </a:rPr>
                        <a:t>6,800</a:t>
                      </a:r>
                    </a:p>
                  </a:txBody>
                  <a:tcPr/>
                </a:tc>
                <a:tc>
                  <a:txBody>
                    <a:bodyPr/>
                    <a:lstStyle/>
                    <a:p>
                      <a:r>
                        <a:rPr lang="en-US" dirty="0">
                          <a:solidFill>
                            <a:schemeClr val="tx2">
                              <a:lumMod val="75000"/>
                            </a:schemeClr>
                          </a:solidFill>
                        </a:rPr>
                        <a:t>Injection,</a:t>
                      </a:r>
                      <a:r>
                        <a:rPr lang="en-US" baseline="0" dirty="0">
                          <a:solidFill>
                            <a:schemeClr val="tx2">
                              <a:lumMod val="75000"/>
                            </a:schemeClr>
                          </a:solidFill>
                        </a:rPr>
                        <a:t> monitoring, recovery, livestock</a:t>
                      </a:r>
                      <a:endParaRPr lang="en-US" dirty="0">
                        <a:solidFill>
                          <a:schemeClr val="tx2">
                            <a:lumMod val="75000"/>
                          </a:schemeClr>
                        </a:solidFill>
                      </a:endParaRPr>
                    </a:p>
                  </a:txBody>
                  <a:tcPr/>
                </a:tc>
                <a:extLst>
                  <a:ext uri="{0D108BD9-81ED-4DB2-BD59-A6C34878D82A}">
                    <a16:rowId xmlns:a16="http://schemas.microsoft.com/office/drawing/2014/main" val="1777564382"/>
                  </a:ext>
                </a:extLst>
              </a:tr>
              <a:tr h="431605">
                <a:tc>
                  <a:txBody>
                    <a:bodyPr/>
                    <a:lstStyle/>
                    <a:p>
                      <a:r>
                        <a:rPr lang="en-US" dirty="0">
                          <a:solidFill>
                            <a:schemeClr val="tx2">
                              <a:lumMod val="75000"/>
                            </a:schemeClr>
                          </a:solidFill>
                        </a:rPr>
                        <a:t>Upper Platte OA</a:t>
                      </a:r>
                    </a:p>
                  </a:txBody>
                  <a:tcPr/>
                </a:tc>
                <a:tc>
                  <a:txBody>
                    <a:bodyPr/>
                    <a:lstStyle/>
                    <a:p>
                      <a:r>
                        <a:rPr lang="en-US" dirty="0">
                          <a:solidFill>
                            <a:schemeClr val="tx2">
                              <a:lumMod val="75000"/>
                            </a:schemeClr>
                          </a:solidFill>
                        </a:rPr>
                        <a:t>11,500</a:t>
                      </a:r>
                    </a:p>
                  </a:txBody>
                  <a:tcPr/>
                </a:tc>
                <a:tc>
                  <a:txBody>
                    <a:bodyPr/>
                    <a:lstStyle/>
                    <a:p>
                      <a:r>
                        <a:rPr lang="en-US" dirty="0">
                          <a:solidFill>
                            <a:schemeClr val="tx2">
                              <a:lumMod val="75000"/>
                            </a:schemeClr>
                          </a:solidFill>
                        </a:rPr>
                        <a:t>1,068,300</a:t>
                      </a:r>
                    </a:p>
                  </a:txBody>
                  <a:tcPr/>
                </a:tc>
                <a:tc>
                  <a:txBody>
                    <a:bodyPr/>
                    <a:lstStyle/>
                    <a:p>
                      <a:r>
                        <a:rPr lang="en-US" dirty="0">
                          <a:solidFill>
                            <a:schemeClr val="tx2">
                              <a:lumMod val="75000"/>
                            </a:schemeClr>
                          </a:solidFill>
                        </a:rPr>
                        <a:t>13,000</a:t>
                      </a:r>
                    </a:p>
                  </a:txBody>
                  <a:tcPr/>
                </a:tc>
                <a:tc>
                  <a:txBody>
                    <a:bodyPr/>
                    <a:lstStyle/>
                    <a:p>
                      <a:r>
                        <a:rPr lang="en-US" dirty="0">
                          <a:solidFill>
                            <a:schemeClr val="tx2">
                              <a:lumMod val="75000"/>
                            </a:schemeClr>
                          </a:solidFill>
                        </a:rPr>
                        <a:t>Domestic, monitoring, livestock</a:t>
                      </a:r>
                    </a:p>
                  </a:txBody>
                  <a:tcPr/>
                </a:tc>
                <a:extLst>
                  <a:ext uri="{0D108BD9-81ED-4DB2-BD59-A6C34878D82A}">
                    <a16:rowId xmlns:a16="http://schemas.microsoft.com/office/drawing/2014/main" val="3256915035"/>
                  </a:ext>
                </a:extLst>
              </a:tr>
            </a:tbl>
          </a:graphicData>
        </a:graphic>
      </p:graphicFrame>
    </p:spTree>
    <p:extLst>
      <p:ext uri="{BB962C8B-B14F-4D97-AF65-F5344CB8AC3E}">
        <p14:creationId xmlns:p14="http://schemas.microsoft.com/office/powerpoint/2010/main" val="319577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1148"/>
            <a:ext cx="10972800" cy="990600"/>
          </a:xfrm>
        </p:spPr>
        <p:txBody>
          <a:bodyPr>
            <a:normAutofit fontScale="90000"/>
          </a:bodyPr>
          <a:lstStyle/>
          <a:p>
            <a:r>
              <a:rPr lang="en-US" dirty="0"/>
              <a:t>Keys to Success – Decentralized, Local Needs and Conditions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09600" y="2994460"/>
            <a:ext cx="3758629" cy="3477011"/>
          </a:xfrm>
          <a:prstGeom prst="rect">
            <a:avLst/>
          </a:prstGeom>
        </p:spPr>
      </p:pic>
      <p:sp>
        <p:nvSpPr>
          <p:cNvPr id="3" name="TextBox 2"/>
          <p:cNvSpPr txBox="1"/>
          <p:nvPr/>
        </p:nvSpPr>
        <p:spPr>
          <a:xfrm>
            <a:off x="5659821" y="1655632"/>
            <a:ext cx="6303579" cy="2677656"/>
          </a:xfrm>
          <a:prstGeom prst="rect">
            <a:avLst/>
          </a:prstGeom>
          <a:noFill/>
        </p:spPr>
        <p:txBody>
          <a:bodyPr wrap="square" rtlCol="0">
            <a:spAutoFit/>
          </a:bodyPr>
          <a:lstStyle/>
          <a:p>
            <a:r>
              <a:rPr lang="en-US" sz="2400" dirty="0">
                <a:solidFill>
                  <a:schemeClr val="bg1"/>
                </a:solidFill>
              </a:rPr>
              <a:t>Required plans in water-challenged areas </a:t>
            </a:r>
            <a:r>
              <a:rPr lang="en-US" sz="2400" dirty="0">
                <a:solidFill>
                  <a:schemeClr val="bg1"/>
                </a:solidFill>
                <a:sym typeface="Wingdings" panose="05000000000000000000" pitchFamily="2" charset="2"/>
              </a:rPr>
              <a:t> directs efforts where its most needed</a:t>
            </a:r>
          </a:p>
          <a:p>
            <a:pPr lvl="1"/>
            <a:r>
              <a:rPr lang="en-US" sz="2400" dirty="0" err="1">
                <a:solidFill>
                  <a:schemeClr val="bg1"/>
                </a:solidFill>
              </a:rPr>
              <a:t>NeDNR</a:t>
            </a:r>
            <a:r>
              <a:rPr lang="en-US" sz="2400" dirty="0">
                <a:solidFill>
                  <a:schemeClr val="bg1"/>
                </a:solidFill>
              </a:rPr>
              <a:t> can designate areas fully appropriated through its “Annual Evaluation of Availability of Hydrologically Connected Water Supplies”</a:t>
            </a:r>
          </a:p>
          <a:p>
            <a:endParaRPr lang="en-US" sz="2400" dirty="0">
              <a:solidFill>
                <a:schemeClr val="bg1"/>
              </a:solidFill>
            </a:endParaRPr>
          </a:p>
        </p:txBody>
      </p:sp>
      <p:sp>
        <p:nvSpPr>
          <p:cNvPr id="5" name="TextBox 4"/>
          <p:cNvSpPr txBox="1"/>
          <p:nvPr/>
        </p:nvSpPr>
        <p:spPr>
          <a:xfrm>
            <a:off x="5659821" y="4346873"/>
            <a:ext cx="6593530" cy="2215991"/>
          </a:xfrm>
          <a:prstGeom prst="rect">
            <a:avLst/>
          </a:prstGeom>
          <a:noFill/>
        </p:spPr>
        <p:txBody>
          <a:bodyPr wrap="square" rtlCol="0">
            <a:spAutoFit/>
          </a:bodyPr>
          <a:lstStyle/>
          <a:p>
            <a:r>
              <a:rPr lang="en-US" sz="2400" dirty="0">
                <a:solidFill>
                  <a:schemeClr val="bg1"/>
                </a:solidFill>
              </a:rPr>
              <a:t>Voluntary plans in other areas </a:t>
            </a:r>
            <a:r>
              <a:rPr lang="en-US" sz="2400" dirty="0">
                <a:solidFill>
                  <a:schemeClr val="bg1"/>
                </a:solidFill>
                <a:sym typeface="Wingdings" panose="05000000000000000000" pitchFamily="2" charset="2"/>
              </a:rPr>
              <a:t> proactive water management</a:t>
            </a:r>
          </a:p>
          <a:p>
            <a:pPr lvl="1"/>
            <a:r>
              <a:rPr lang="en-US" sz="2400" dirty="0">
                <a:solidFill>
                  <a:schemeClr val="bg1"/>
                </a:solidFill>
              </a:rPr>
              <a:t>Areas that have not designated fully or </a:t>
            </a:r>
            <a:r>
              <a:rPr lang="en-US" sz="2400" dirty="0" err="1">
                <a:solidFill>
                  <a:schemeClr val="bg1"/>
                </a:solidFill>
              </a:rPr>
              <a:t>overappropriated</a:t>
            </a:r>
            <a:r>
              <a:rPr lang="en-US" sz="2400" dirty="0">
                <a:solidFill>
                  <a:schemeClr val="bg1"/>
                </a:solidFill>
              </a:rPr>
              <a:t> are participating in voluntary IMPs </a:t>
            </a:r>
          </a:p>
          <a:p>
            <a:endParaRPr lang="en-US" dirty="0"/>
          </a:p>
        </p:txBody>
      </p:sp>
      <p:sp>
        <p:nvSpPr>
          <p:cNvPr id="6" name="TextBox 5"/>
          <p:cNvSpPr txBox="1"/>
          <p:nvPr/>
        </p:nvSpPr>
        <p:spPr>
          <a:xfrm>
            <a:off x="1150111" y="1658886"/>
            <a:ext cx="2677605" cy="1323439"/>
          </a:xfrm>
          <a:prstGeom prst="rect">
            <a:avLst/>
          </a:prstGeom>
          <a:noFill/>
        </p:spPr>
        <p:txBody>
          <a:bodyPr wrap="square" rtlCol="0">
            <a:spAutoFit/>
          </a:bodyPr>
          <a:lstStyle/>
          <a:p>
            <a:pPr algn="just"/>
            <a:r>
              <a:rPr lang="en-US" sz="2000" dirty="0">
                <a:solidFill>
                  <a:schemeClr val="bg1"/>
                </a:solidFill>
              </a:rPr>
              <a:t>46-715(2): IMPs must contain one surface water control and one groundwater control</a:t>
            </a:r>
          </a:p>
        </p:txBody>
      </p:sp>
    </p:spTree>
    <p:extLst>
      <p:ext uri="{BB962C8B-B14F-4D97-AF65-F5344CB8AC3E}">
        <p14:creationId xmlns:p14="http://schemas.microsoft.com/office/powerpoint/2010/main" val="38818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4931"/>
            <a:ext cx="10972800" cy="990600"/>
          </a:xfrm>
        </p:spPr>
        <p:txBody>
          <a:bodyPr>
            <a:normAutofit/>
          </a:bodyPr>
          <a:lstStyle/>
          <a:p>
            <a:r>
              <a:rPr lang="en-US" dirty="0"/>
              <a:t>Keys to Success – Nested Tiers</a:t>
            </a:r>
          </a:p>
        </p:txBody>
      </p:sp>
      <p:sp>
        <p:nvSpPr>
          <p:cNvPr id="3" name="Content Placeholder 2"/>
          <p:cNvSpPr>
            <a:spLocks noGrp="1"/>
          </p:cNvSpPr>
          <p:nvPr>
            <p:ph idx="1"/>
          </p:nvPr>
        </p:nvSpPr>
        <p:spPr>
          <a:xfrm>
            <a:off x="2974694" y="1906227"/>
            <a:ext cx="4919240" cy="1483293"/>
          </a:xfrm>
          <a:ln>
            <a:solidFill>
              <a:schemeClr val="accent2"/>
            </a:solidFill>
          </a:ln>
        </p:spPr>
        <p:txBody>
          <a:bodyPr>
            <a:normAutofit lnSpcReduction="10000"/>
          </a:bodyPr>
          <a:lstStyle/>
          <a:p>
            <a:pPr algn="just"/>
            <a:r>
              <a:rPr lang="en-US" sz="2400" dirty="0"/>
              <a:t>IMPs must keep the State in compliance with Interstate Agreements, Compacts, Decrees (46-715(4)(b))</a:t>
            </a:r>
            <a:endParaRPr lang="en-US" dirty="0"/>
          </a:p>
        </p:txBody>
      </p:sp>
      <p:sp>
        <p:nvSpPr>
          <p:cNvPr id="4" name="Content Placeholder 2"/>
          <p:cNvSpPr txBox="1">
            <a:spLocks/>
          </p:cNvSpPr>
          <p:nvPr/>
        </p:nvSpPr>
        <p:spPr>
          <a:xfrm>
            <a:off x="2071869" y="3628065"/>
            <a:ext cx="6898511" cy="1114231"/>
          </a:xfrm>
          <a:prstGeom prst="rect">
            <a:avLst/>
          </a:prstGeom>
          <a:ln>
            <a:solidFill>
              <a:schemeClr val="accent2"/>
            </a:solidFill>
          </a:ln>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a:t> Basin-wide Plans: Joint development, adoption and implementation – </a:t>
            </a:r>
            <a:r>
              <a:rPr lang="en-US" dirty="0">
                <a:solidFill>
                  <a:schemeClr val="accent2"/>
                </a:solidFill>
              </a:rPr>
              <a:t>multiple</a:t>
            </a:r>
            <a:r>
              <a:rPr lang="en-US" dirty="0"/>
              <a:t> NRDs and </a:t>
            </a:r>
            <a:r>
              <a:rPr lang="en-US" dirty="0" err="1"/>
              <a:t>NeDNR</a:t>
            </a:r>
            <a:endParaRPr lang="en-US" dirty="0"/>
          </a:p>
        </p:txBody>
      </p:sp>
      <p:sp>
        <p:nvSpPr>
          <p:cNvPr id="5" name="Content Placeholder 2"/>
          <p:cNvSpPr txBox="1">
            <a:spLocks/>
          </p:cNvSpPr>
          <p:nvPr/>
        </p:nvSpPr>
        <p:spPr>
          <a:xfrm>
            <a:off x="874644" y="4955894"/>
            <a:ext cx="9565722" cy="1095737"/>
          </a:xfrm>
          <a:prstGeom prst="rect">
            <a:avLst/>
          </a:prstGeom>
          <a:ln>
            <a:solidFill>
              <a:schemeClr val="accent2"/>
            </a:solidFill>
          </a:ln>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a:r>
              <a:rPr lang="en-US" dirty="0"/>
              <a:t> IMPs: Joint development – Plans require joint development, adoption and implementation between state-level surface water managers (</a:t>
            </a:r>
            <a:r>
              <a:rPr lang="en-US" dirty="0" err="1"/>
              <a:t>NeDNR</a:t>
            </a:r>
            <a:r>
              <a:rPr lang="en-US" dirty="0"/>
              <a:t>) and </a:t>
            </a:r>
            <a:r>
              <a:rPr lang="en-US" dirty="0">
                <a:solidFill>
                  <a:schemeClr val="accent2"/>
                </a:solidFill>
              </a:rPr>
              <a:t>one</a:t>
            </a:r>
            <a:r>
              <a:rPr lang="en-US" dirty="0"/>
              <a:t> local groundwater manager (NRD)</a:t>
            </a:r>
          </a:p>
        </p:txBody>
      </p:sp>
    </p:spTree>
    <p:extLst>
      <p:ext uri="{BB962C8B-B14F-4D97-AF65-F5344CB8AC3E}">
        <p14:creationId xmlns:p14="http://schemas.microsoft.com/office/powerpoint/2010/main" val="366167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Success – Dispute Resolution</a:t>
            </a:r>
          </a:p>
        </p:txBody>
      </p:sp>
      <p:sp>
        <p:nvSpPr>
          <p:cNvPr id="3" name="Content Placeholder 2"/>
          <p:cNvSpPr>
            <a:spLocks noGrp="1"/>
          </p:cNvSpPr>
          <p:nvPr>
            <p:ph idx="1"/>
          </p:nvPr>
        </p:nvSpPr>
        <p:spPr>
          <a:xfrm>
            <a:off x="609600" y="1741350"/>
            <a:ext cx="11277600" cy="629478"/>
          </a:xfrm>
        </p:spPr>
        <p:txBody>
          <a:bodyPr>
            <a:normAutofit/>
          </a:bodyPr>
          <a:lstStyle/>
          <a:p>
            <a:pPr marL="0" indent="0">
              <a:buNone/>
            </a:pPr>
            <a:r>
              <a:rPr lang="en-US" dirty="0"/>
              <a:t>Dispute resolution procedures – Basin-Wide Plans</a:t>
            </a:r>
            <a:endParaRPr lang="en-US" dirty="0">
              <a:solidFill>
                <a:srgbClr val="FF0000"/>
              </a:solidFill>
            </a:endParaRPr>
          </a:p>
        </p:txBody>
      </p:sp>
      <p:sp>
        <p:nvSpPr>
          <p:cNvPr id="4" name="Content Placeholder 2"/>
          <p:cNvSpPr txBox="1">
            <a:spLocks/>
          </p:cNvSpPr>
          <p:nvPr/>
        </p:nvSpPr>
        <p:spPr>
          <a:xfrm>
            <a:off x="609600" y="2488018"/>
            <a:ext cx="10707757" cy="4019107"/>
          </a:xfrm>
          <a:prstGeom prst="rect">
            <a:avLst/>
          </a:prstGeom>
        </p:spPr>
        <p:txBody>
          <a:bodyPr vert="horz" lIns="91440" tIns="45720" rIns="91440" bIns="45720" numCol="2" rtlCol="0">
            <a:no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u="sng" dirty="0">
                <a:solidFill>
                  <a:schemeClr val="bg1"/>
                </a:solidFill>
              </a:rPr>
              <a:t>Upper Platte Basin</a:t>
            </a:r>
          </a:p>
          <a:p>
            <a:pPr lvl="1"/>
            <a:r>
              <a:rPr lang="en-US" sz="2400" dirty="0">
                <a:solidFill>
                  <a:schemeClr val="bg1"/>
                </a:solidFill>
              </a:rPr>
              <a:t>Any water user can initiate</a:t>
            </a:r>
          </a:p>
          <a:p>
            <a:pPr lvl="1"/>
            <a:r>
              <a:rPr lang="en-US" sz="2400" dirty="0">
                <a:solidFill>
                  <a:schemeClr val="bg1"/>
                </a:solidFill>
              </a:rPr>
              <a:t>Investigate hydrologic impact</a:t>
            </a:r>
          </a:p>
          <a:p>
            <a:pPr lvl="1"/>
            <a:r>
              <a:rPr lang="en-US" sz="2400" dirty="0">
                <a:solidFill>
                  <a:schemeClr val="bg1"/>
                </a:solidFill>
              </a:rPr>
              <a:t>Basin-wide issue:</a:t>
            </a:r>
          </a:p>
          <a:p>
            <a:pPr lvl="2"/>
            <a:r>
              <a:rPr lang="en-US" sz="2000" dirty="0">
                <a:solidFill>
                  <a:schemeClr val="bg1"/>
                </a:solidFill>
              </a:rPr>
              <a:t>Conduct an investigation </a:t>
            </a:r>
          </a:p>
          <a:p>
            <a:pPr lvl="2"/>
            <a:r>
              <a:rPr lang="en-US" sz="2000" dirty="0">
                <a:solidFill>
                  <a:schemeClr val="bg1"/>
                </a:solidFill>
              </a:rPr>
              <a:t>Revise plan</a:t>
            </a:r>
          </a:p>
          <a:p>
            <a:pPr lvl="1"/>
            <a:r>
              <a:rPr lang="en-US" sz="2400" dirty="0">
                <a:solidFill>
                  <a:schemeClr val="bg1"/>
                </a:solidFill>
              </a:rPr>
              <a:t>Portion of the basin:</a:t>
            </a:r>
          </a:p>
          <a:p>
            <a:pPr lvl="2"/>
            <a:r>
              <a:rPr lang="en-US" sz="2000" dirty="0">
                <a:solidFill>
                  <a:schemeClr val="bg1"/>
                </a:solidFill>
              </a:rPr>
              <a:t>Work with the affected users</a:t>
            </a:r>
          </a:p>
          <a:p>
            <a:pPr lvl="2"/>
            <a:r>
              <a:rPr lang="en-US" sz="2000" dirty="0">
                <a:solidFill>
                  <a:schemeClr val="bg1"/>
                </a:solidFill>
              </a:rPr>
              <a:t>Develop solutions</a:t>
            </a:r>
          </a:p>
          <a:p>
            <a:pPr marL="548640" lvl="2" indent="0">
              <a:buNone/>
            </a:pPr>
            <a:br>
              <a:rPr lang="en-US" sz="2400" dirty="0">
                <a:solidFill>
                  <a:schemeClr val="bg1"/>
                </a:solidFill>
              </a:rPr>
            </a:br>
            <a:endParaRPr lang="en-US" sz="2400" dirty="0">
              <a:solidFill>
                <a:schemeClr val="bg1"/>
              </a:solidFill>
            </a:endParaRPr>
          </a:p>
          <a:p>
            <a:r>
              <a:rPr lang="en-US" u="sng" dirty="0">
                <a:solidFill>
                  <a:schemeClr val="bg1"/>
                </a:solidFill>
              </a:rPr>
              <a:t>Republican Basin </a:t>
            </a:r>
          </a:p>
          <a:p>
            <a:pPr lvl="1"/>
            <a:r>
              <a:rPr lang="en-US" sz="2400" dirty="0">
                <a:solidFill>
                  <a:schemeClr val="bg1"/>
                </a:solidFill>
              </a:rPr>
              <a:t>Any water user can initiate</a:t>
            </a:r>
          </a:p>
          <a:p>
            <a:pPr lvl="1"/>
            <a:r>
              <a:rPr lang="en-US" sz="2400" dirty="0">
                <a:solidFill>
                  <a:schemeClr val="bg1"/>
                </a:solidFill>
              </a:rPr>
              <a:t>Evaluate conflict and potential solutions</a:t>
            </a:r>
          </a:p>
          <a:p>
            <a:pPr lvl="2"/>
            <a:r>
              <a:rPr lang="en-US" sz="2000" dirty="0">
                <a:solidFill>
                  <a:schemeClr val="bg1"/>
                </a:solidFill>
              </a:rPr>
              <a:t>Weigh hydrologic, economic, and environmental impacts </a:t>
            </a:r>
          </a:p>
          <a:p>
            <a:pPr lvl="1"/>
            <a:r>
              <a:rPr lang="en-US" sz="2400" dirty="0">
                <a:solidFill>
                  <a:schemeClr val="bg1"/>
                </a:solidFill>
              </a:rPr>
              <a:t>Address conflicts</a:t>
            </a:r>
          </a:p>
          <a:p>
            <a:pPr lvl="1"/>
            <a:r>
              <a:rPr lang="en-US" sz="2400" dirty="0">
                <a:solidFill>
                  <a:schemeClr val="bg1"/>
                </a:solidFill>
              </a:rPr>
              <a:t>Modify plan</a:t>
            </a:r>
            <a:br>
              <a:rPr lang="en-US" sz="2600" dirty="0"/>
            </a:br>
            <a:endParaRPr lang="en-US" sz="2600" dirty="0"/>
          </a:p>
          <a:p>
            <a:pPr lvl="1"/>
            <a:endParaRPr lang="en-US" sz="2400" dirty="0"/>
          </a:p>
          <a:p>
            <a:endParaRPr lang="en-US" dirty="0"/>
          </a:p>
        </p:txBody>
      </p:sp>
    </p:spTree>
    <p:extLst>
      <p:ext uri="{BB962C8B-B14F-4D97-AF65-F5344CB8AC3E}">
        <p14:creationId xmlns:p14="http://schemas.microsoft.com/office/powerpoint/2010/main" val="246802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Keys to Success – Funding Opportunities</a:t>
            </a:r>
          </a:p>
        </p:txBody>
      </p:sp>
      <p:sp>
        <p:nvSpPr>
          <p:cNvPr id="9" name="Content Placeholder 8"/>
          <p:cNvSpPr>
            <a:spLocks noGrp="1"/>
          </p:cNvSpPr>
          <p:nvPr>
            <p:ph sz="half" idx="1"/>
          </p:nvPr>
        </p:nvSpPr>
        <p:spPr>
          <a:xfrm>
            <a:off x="4135581" y="1673352"/>
            <a:ext cx="7345219" cy="4446893"/>
          </a:xfrm>
        </p:spPr>
        <p:txBody>
          <a:bodyPr>
            <a:normAutofit fontScale="92500" lnSpcReduction="20000"/>
          </a:bodyPr>
          <a:lstStyle/>
          <a:p>
            <a:pPr>
              <a:buClr>
                <a:schemeClr val="bg1"/>
              </a:buClr>
            </a:pPr>
            <a:r>
              <a:rPr lang="en-US" dirty="0"/>
              <a:t>Local</a:t>
            </a:r>
          </a:p>
          <a:p>
            <a:pPr lvl="1">
              <a:buClr>
                <a:schemeClr val="bg1"/>
              </a:buClr>
            </a:pPr>
            <a:r>
              <a:rPr lang="en-US" dirty="0"/>
              <a:t>NRD Local Tax Authority</a:t>
            </a:r>
          </a:p>
          <a:p>
            <a:pPr lvl="1">
              <a:buClr>
                <a:schemeClr val="bg1"/>
              </a:buClr>
            </a:pPr>
            <a:r>
              <a:rPr lang="en-US" dirty="0"/>
              <a:t>NRD Occupation Tax on Irrigated Lands</a:t>
            </a:r>
          </a:p>
          <a:p>
            <a:pPr lvl="1">
              <a:buClr>
                <a:schemeClr val="bg1"/>
              </a:buClr>
            </a:pPr>
            <a:endParaRPr lang="en-US" dirty="0"/>
          </a:p>
          <a:p>
            <a:pPr>
              <a:buClr>
                <a:schemeClr val="bg1"/>
              </a:buClr>
            </a:pPr>
            <a:r>
              <a:rPr lang="en-US" dirty="0"/>
              <a:t>State</a:t>
            </a:r>
          </a:p>
          <a:p>
            <a:pPr lvl="1">
              <a:buClr>
                <a:schemeClr val="bg1"/>
              </a:buClr>
            </a:pPr>
            <a:r>
              <a:rPr lang="en-US" dirty="0"/>
              <a:t>Water Resources Cash Fund</a:t>
            </a:r>
          </a:p>
          <a:p>
            <a:pPr lvl="1">
              <a:buClr>
                <a:schemeClr val="bg1"/>
              </a:buClr>
            </a:pPr>
            <a:r>
              <a:rPr lang="en-US" dirty="0"/>
              <a:t>Water Sustainability Fund</a:t>
            </a:r>
          </a:p>
          <a:p>
            <a:pPr lvl="1">
              <a:buClr>
                <a:schemeClr val="bg1"/>
              </a:buClr>
            </a:pPr>
            <a:r>
              <a:rPr lang="en-US" dirty="0"/>
              <a:t>Nebraska Environmental Trust</a:t>
            </a:r>
          </a:p>
          <a:p>
            <a:pPr>
              <a:buClr>
                <a:schemeClr val="bg1"/>
              </a:buClr>
            </a:pPr>
            <a:endParaRPr lang="en-US" dirty="0"/>
          </a:p>
          <a:p>
            <a:pPr>
              <a:buClr>
                <a:schemeClr val="bg1"/>
              </a:buClr>
            </a:pPr>
            <a:r>
              <a:rPr lang="en-US" dirty="0"/>
              <a:t>Federal</a:t>
            </a:r>
          </a:p>
          <a:p>
            <a:pPr lvl="1">
              <a:buClr>
                <a:schemeClr val="bg1"/>
              </a:buClr>
            </a:pPr>
            <a:r>
              <a:rPr lang="en-US" dirty="0"/>
              <a:t>Platte River Recovery Implementation Program</a:t>
            </a:r>
          </a:p>
          <a:p>
            <a:pPr lvl="1">
              <a:buClr>
                <a:schemeClr val="bg1"/>
              </a:buClr>
            </a:pPr>
            <a:r>
              <a:rPr lang="en-US" dirty="0"/>
              <a:t>Partnering with NRCS, USFWS, USGS, NPS</a:t>
            </a:r>
          </a:p>
          <a:p>
            <a:pPr lvl="1">
              <a:buClr>
                <a:schemeClr val="bg1"/>
              </a:buClr>
            </a:pPr>
            <a:endParaRPr lang="en-US" dirty="0"/>
          </a:p>
          <a:p>
            <a:endParaRPr lang="en-US" dirty="0"/>
          </a:p>
        </p:txBody>
      </p:sp>
      <p:pic>
        <p:nvPicPr>
          <p:cNvPr id="5" name="Picture 6" descr="Whooper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623" y="1733308"/>
            <a:ext cx="2522538" cy="3886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537619" y="5642790"/>
            <a:ext cx="3352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solidFill>
                  <a:schemeClr val="bg1"/>
                </a:solidFill>
                <a:latin typeface="Helvetica" panose="020B0604020202020204" pitchFamily="34" charset="0"/>
              </a:rPr>
              <a:t>Photo from http://www.citrusbirdingtrail.com</a:t>
            </a:r>
          </a:p>
        </p:txBody>
      </p:sp>
    </p:spTree>
    <p:extLst>
      <p:ext uri="{BB962C8B-B14F-4D97-AF65-F5344CB8AC3E}">
        <p14:creationId xmlns:p14="http://schemas.microsoft.com/office/powerpoint/2010/main" val="319109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12162" y="577982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609600" y="374376"/>
            <a:ext cx="10972800" cy="1278830"/>
          </a:xfrm>
        </p:spPr>
        <p:txBody>
          <a:bodyPr>
            <a:normAutofit/>
          </a:bodyPr>
          <a:lstStyle/>
          <a:p>
            <a:r>
              <a:rPr lang="en-US" dirty="0"/>
              <a:t>Keys to Success – Monitoring and Process</a:t>
            </a:r>
            <a:endParaRPr lang="en-US" sz="2700" dirty="0">
              <a:solidFill>
                <a:srgbClr val="FF000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04" y="2156792"/>
            <a:ext cx="6831535" cy="511865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6148" y="2689981"/>
            <a:ext cx="5387646" cy="4036794"/>
          </a:xfrm>
          <a:prstGeom prst="rect">
            <a:avLst/>
          </a:prstGeom>
        </p:spPr>
      </p:pic>
      <p:sp>
        <p:nvSpPr>
          <p:cNvPr id="5" name="Content Placeholder 2"/>
          <p:cNvSpPr>
            <a:spLocks noGrp="1"/>
          </p:cNvSpPr>
          <p:nvPr>
            <p:ph idx="1"/>
          </p:nvPr>
        </p:nvSpPr>
        <p:spPr>
          <a:xfrm>
            <a:off x="487680" y="1588934"/>
            <a:ext cx="11442588" cy="1135715"/>
          </a:xfrm>
        </p:spPr>
        <p:txBody>
          <a:bodyPr numCol="1">
            <a:normAutofit/>
          </a:bodyPr>
          <a:lstStyle/>
          <a:p>
            <a:r>
              <a:rPr lang="en-US" sz="2200" dirty="0"/>
              <a:t>46-715(2)(e) a plan to gather and evaluate data, information, and methodologies [to implement, increase understanding] and test the validity of the conclusions and information [of the plan]</a:t>
            </a:r>
          </a:p>
        </p:txBody>
      </p:sp>
    </p:spTree>
    <p:extLst>
      <p:ext uri="{BB962C8B-B14F-4D97-AF65-F5344CB8AC3E}">
        <p14:creationId xmlns:p14="http://schemas.microsoft.com/office/powerpoint/2010/main" val="17785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388190" y="378279"/>
            <a:ext cx="4121049" cy="6201078"/>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260879" y="4052062"/>
            <a:ext cx="4605731" cy="1569660"/>
          </a:xfrm>
          <a:prstGeom prst="rect">
            <a:avLst/>
          </a:prstGeom>
          <a:noFill/>
        </p:spPr>
        <p:txBody>
          <a:bodyPr wrap="square" rtlCol="0">
            <a:spAutoFit/>
          </a:bodyPr>
          <a:lstStyle/>
          <a:p>
            <a:pPr algn="ctr">
              <a:defRPr/>
            </a:pPr>
            <a:r>
              <a:rPr lang="en-US" sz="2400" kern="0" dirty="0">
                <a:solidFill>
                  <a:srgbClr val="FFC843"/>
                </a:solidFill>
              </a:rPr>
              <a:t>Providing the sound science and support for managing Nebraska’s most precious resource</a:t>
            </a:r>
          </a:p>
        </p:txBody>
      </p:sp>
      <p:cxnSp>
        <p:nvCxnSpPr>
          <p:cNvPr id="32" name="Straight Connector 31"/>
          <p:cNvCxnSpPr/>
          <p:nvPr/>
        </p:nvCxnSpPr>
        <p:spPr>
          <a:xfrm>
            <a:off x="1260880" y="3841797"/>
            <a:ext cx="4605731" cy="1698"/>
          </a:xfrm>
          <a:prstGeom prst="line">
            <a:avLst/>
          </a:prstGeom>
          <a:noFill/>
          <a:ln w="19050" cap="flat" cmpd="sng" algn="ctr">
            <a:solidFill>
              <a:srgbClr val="404040">
                <a:lumMod val="50000"/>
                <a:lumOff val="50000"/>
              </a:srgbClr>
            </a:solidFill>
            <a:prstDash val="solid"/>
          </a:ln>
          <a:effectLst/>
        </p:spPr>
      </p:cxn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8526" y="1950596"/>
            <a:ext cx="4030436" cy="1600659"/>
          </a:xfrm>
          <a:prstGeom prst="rect">
            <a:avLst/>
          </a:prstGeom>
        </p:spPr>
      </p:pic>
      <p:pic>
        <p:nvPicPr>
          <p:cNvPr id="2" name="Picture 1" descr="TileDamSafet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5544" y="4593512"/>
            <a:ext cx="1839900" cy="1833009"/>
          </a:xfrm>
          <a:prstGeom prst="rect">
            <a:avLst/>
          </a:prstGeom>
          <a:ln>
            <a:noFill/>
          </a:ln>
          <a:effectLst/>
        </p:spPr>
      </p:pic>
      <p:pic>
        <p:nvPicPr>
          <p:cNvPr id="3" name="Picture 2" descr="TileGroundwater.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5544" y="2546428"/>
            <a:ext cx="1828800" cy="1833009"/>
          </a:xfrm>
          <a:prstGeom prst="rect">
            <a:avLst/>
          </a:prstGeom>
          <a:ln>
            <a:noFill/>
          </a:ln>
          <a:effectLst/>
        </p:spPr>
      </p:pic>
      <p:pic>
        <p:nvPicPr>
          <p:cNvPr id="4" name="Picture 3" descr="TileFloodplain.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45801" y="2546427"/>
            <a:ext cx="1828800" cy="1828800"/>
          </a:xfrm>
          <a:prstGeom prst="rect">
            <a:avLst/>
          </a:prstGeom>
          <a:ln>
            <a:noFill/>
          </a:ln>
          <a:effectLst/>
        </p:spPr>
      </p:pic>
      <p:pic>
        <p:nvPicPr>
          <p:cNvPr id="5" name="Picture 4" descr="TileSurfaceWa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5801" y="498500"/>
            <a:ext cx="1828800" cy="1828800"/>
          </a:xfrm>
          <a:prstGeom prst="rect">
            <a:avLst/>
          </a:prstGeom>
          <a:ln>
            <a:noFill/>
          </a:ln>
          <a:effectLst/>
        </p:spPr>
      </p:pic>
      <p:pic>
        <p:nvPicPr>
          <p:cNvPr id="7" name="Picture 6" descr="TileFieldOffice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45801" y="4593511"/>
            <a:ext cx="1828800" cy="1828800"/>
          </a:xfrm>
          <a:prstGeom prst="rect">
            <a:avLst/>
          </a:prstGeom>
          <a:ln>
            <a:noFill/>
          </a:ln>
          <a:effectLst/>
        </p:spPr>
      </p:pic>
      <p:pic>
        <p:nvPicPr>
          <p:cNvPr id="34" name="Picture 33" descr="TileIWM.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05544" y="498500"/>
            <a:ext cx="1828800" cy="18288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6505544" y="1389573"/>
            <a:ext cx="1828800" cy="923330"/>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Water Planning and Integrated</a:t>
            </a:r>
          </a:p>
          <a:p>
            <a:pPr algn="ctr"/>
            <a:r>
              <a:rPr lang="en-US" dirty="0">
                <a:solidFill>
                  <a:schemeClr val="bg1"/>
                </a:solidFill>
                <a:effectLst>
                  <a:outerShdw blurRad="50800" dist="38100" dir="2700000" algn="tl" rotWithShape="0">
                    <a:prstClr val="black">
                      <a:alpha val="40000"/>
                    </a:prstClr>
                  </a:outerShdw>
                </a:effectLst>
              </a:rPr>
              <a:t>Management</a:t>
            </a:r>
          </a:p>
        </p:txBody>
      </p:sp>
      <p:sp>
        <p:nvSpPr>
          <p:cNvPr id="16" name="TextBox 15"/>
          <p:cNvSpPr txBox="1"/>
          <p:nvPr/>
        </p:nvSpPr>
        <p:spPr>
          <a:xfrm>
            <a:off x="8545801" y="1943571"/>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Surface Water</a:t>
            </a:r>
          </a:p>
        </p:txBody>
      </p:sp>
      <p:sp>
        <p:nvSpPr>
          <p:cNvPr id="17" name="TextBox 16"/>
          <p:cNvSpPr txBox="1"/>
          <p:nvPr/>
        </p:nvSpPr>
        <p:spPr>
          <a:xfrm>
            <a:off x="6516644" y="4005895"/>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Groundwater</a:t>
            </a:r>
          </a:p>
        </p:txBody>
      </p:sp>
      <p:sp>
        <p:nvSpPr>
          <p:cNvPr id="18" name="TextBox 17"/>
          <p:cNvSpPr txBox="1"/>
          <p:nvPr/>
        </p:nvSpPr>
        <p:spPr>
          <a:xfrm>
            <a:off x="8545801" y="3728897"/>
            <a:ext cx="1828800" cy="646331"/>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Floodplain Management</a:t>
            </a:r>
          </a:p>
        </p:txBody>
      </p:sp>
      <p:sp>
        <p:nvSpPr>
          <p:cNvPr id="19" name="TextBox 18"/>
          <p:cNvSpPr txBox="1"/>
          <p:nvPr/>
        </p:nvSpPr>
        <p:spPr>
          <a:xfrm>
            <a:off x="6516644" y="6052979"/>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Dam Safety</a:t>
            </a:r>
          </a:p>
        </p:txBody>
      </p:sp>
      <p:sp>
        <p:nvSpPr>
          <p:cNvPr id="22" name="TextBox 21"/>
          <p:cNvSpPr txBox="1"/>
          <p:nvPr/>
        </p:nvSpPr>
        <p:spPr>
          <a:xfrm>
            <a:off x="8545801" y="6052979"/>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Field Offices</a:t>
            </a:r>
          </a:p>
        </p:txBody>
      </p:sp>
    </p:spTree>
    <p:extLst>
      <p:ext uri="{BB962C8B-B14F-4D97-AF65-F5344CB8AC3E}">
        <p14:creationId xmlns:p14="http://schemas.microsoft.com/office/powerpoint/2010/main" val="25317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Success – Stakeholders (education)</a:t>
            </a:r>
          </a:p>
        </p:txBody>
      </p:sp>
      <p:sp>
        <p:nvSpPr>
          <p:cNvPr id="3" name="Content Placeholder 2"/>
          <p:cNvSpPr>
            <a:spLocks noGrp="1"/>
          </p:cNvSpPr>
          <p:nvPr>
            <p:ph idx="1"/>
          </p:nvPr>
        </p:nvSpPr>
        <p:spPr>
          <a:xfrm>
            <a:off x="884582" y="2819400"/>
            <a:ext cx="10697817" cy="3657599"/>
          </a:xfrm>
        </p:spPr>
        <p:txBody>
          <a:bodyPr>
            <a:normAutofit/>
          </a:bodyPr>
          <a:lstStyle/>
          <a:p>
            <a:endParaRPr lang="en-US" dirty="0"/>
          </a:p>
          <a:p>
            <a:r>
              <a:rPr lang="en-US" dirty="0"/>
              <a:t>Component of IMP and basin-wide plans</a:t>
            </a:r>
          </a:p>
          <a:p>
            <a:endParaRPr lang="en-US" dirty="0"/>
          </a:p>
          <a:p>
            <a:r>
              <a:rPr lang="en-US" dirty="0"/>
              <a:t>Stakeholders help formulate, evaluate and recommend goals, objectives, and action items</a:t>
            </a:r>
          </a:p>
          <a:p>
            <a:endParaRPr lang="en-US" dirty="0"/>
          </a:p>
          <a:p>
            <a:r>
              <a:rPr lang="en-US" dirty="0"/>
              <a:t>Stakeholders provide local insight, local concerns, and opportunities</a:t>
            </a:r>
          </a:p>
        </p:txBody>
      </p:sp>
      <p:sp>
        <p:nvSpPr>
          <p:cNvPr id="4" name="TextBox 3"/>
          <p:cNvSpPr txBox="1"/>
          <p:nvPr/>
        </p:nvSpPr>
        <p:spPr>
          <a:xfrm>
            <a:off x="609600" y="1769606"/>
            <a:ext cx="10958464" cy="1323439"/>
          </a:xfrm>
          <a:prstGeom prst="rect">
            <a:avLst/>
          </a:prstGeom>
          <a:noFill/>
        </p:spPr>
        <p:txBody>
          <a:bodyPr wrap="square" rtlCol="0">
            <a:spAutoFit/>
          </a:bodyPr>
          <a:lstStyle/>
          <a:p>
            <a:r>
              <a:rPr lang="en-US" sz="2000" dirty="0">
                <a:solidFill>
                  <a:schemeClr val="bg1"/>
                </a:solidFill>
              </a:rPr>
              <a:t>46-715(5)(b) &amp; 46-755(5)(c) [IMP shall be developed after consultation and collaboration with  stakeholders]. If agreement is reached by all parties…, the [</a:t>
            </a:r>
            <a:r>
              <a:rPr lang="en-US" sz="2000" dirty="0" err="1">
                <a:solidFill>
                  <a:schemeClr val="bg1"/>
                </a:solidFill>
              </a:rPr>
              <a:t>NeDNR</a:t>
            </a:r>
            <a:r>
              <a:rPr lang="en-US" sz="2000" dirty="0">
                <a:solidFill>
                  <a:schemeClr val="bg1"/>
                </a:solidFill>
              </a:rPr>
              <a:t> and NRDs] shall adopt the [plan].  &amp;  46-717(2) [</a:t>
            </a:r>
            <a:r>
              <a:rPr lang="en-US" sz="2000" dirty="0" err="1">
                <a:solidFill>
                  <a:schemeClr val="bg1"/>
                </a:solidFill>
              </a:rPr>
              <a:t>NeDNR</a:t>
            </a:r>
            <a:r>
              <a:rPr lang="en-US" sz="2000" dirty="0">
                <a:solidFill>
                  <a:schemeClr val="bg1"/>
                </a:solidFill>
              </a:rPr>
              <a:t> and NRDs] shall consult with [stakeholders].</a:t>
            </a:r>
          </a:p>
          <a:p>
            <a:endParaRPr lang="en-US" sz="2000" dirty="0">
              <a:solidFill>
                <a:schemeClr val="bg1"/>
              </a:solidFill>
            </a:endParaRPr>
          </a:p>
        </p:txBody>
      </p:sp>
    </p:spTree>
    <p:extLst>
      <p:ext uri="{BB962C8B-B14F-4D97-AF65-F5344CB8AC3E}">
        <p14:creationId xmlns:p14="http://schemas.microsoft.com/office/powerpoint/2010/main" val="275081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Success – Stakeholders </a:t>
            </a:r>
          </a:p>
        </p:txBody>
      </p:sp>
      <p:sp>
        <p:nvSpPr>
          <p:cNvPr id="3" name="Text Placeholder 2"/>
          <p:cNvSpPr>
            <a:spLocks noGrp="1"/>
          </p:cNvSpPr>
          <p:nvPr>
            <p:ph type="body" idx="1"/>
          </p:nvPr>
        </p:nvSpPr>
        <p:spPr>
          <a:xfrm>
            <a:off x="609600" y="1865241"/>
            <a:ext cx="5242560" cy="848139"/>
          </a:xfrm>
        </p:spPr>
        <p:txBody>
          <a:bodyPr>
            <a:noAutofit/>
          </a:bodyPr>
          <a:lstStyle/>
          <a:p>
            <a:r>
              <a:rPr lang="en-US" sz="2400" dirty="0">
                <a:solidFill>
                  <a:schemeClr val="bg1"/>
                </a:solidFill>
              </a:rPr>
              <a:t>Statute specifies key interest </a:t>
            </a:r>
            <a:br>
              <a:rPr lang="en-US" sz="2400" dirty="0">
                <a:solidFill>
                  <a:schemeClr val="bg1"/>
                </a:solidFill>
              </a:rPr>
            </a:br>
            <a:r>
              <a:rPr lang="en-US" sz="2400" dirty="0">
                <a:solidFill>
                  <a:schemeClr val="bg1"/>
                </a:solidFill>
              </a:rPr>
              <a:t>groups as stakeholders:</a:t>
            </a:r>
          </a:p>
        </p:txBody>
      </p:sp>
      <p:sp>
        <p:nvSpPr>
          <p:cNvPr id="4" name="Content Placeholder 3"/>
          <p:cNvSpPr>
            <a:spLocks noGrp="1"/>
          </p:cNvSpPr>
          <p:nvPr>
            <p:ph sz="half" idx="2"/>
          </p:nvPr>
        </p:nvSpPr>
        <p:spPr>
          <a:xfrm>
            <a:off x="609600" y="2892286"/>
            <a:ext cx="5242560" cy="3497401"/>
          </a:xfrm>
        </p:spPr>
        <p:txBody>
          <a:bodyPr/>
          <a:lstStyle/>
          <a:p>
            <a:r>
              <a:rPr lang="en-US" dirty="0"/>
              <a:t>Irrigation districts</a:t>
            </a:r>
          </a:p>
          <a:p>
            <a:r>
              <a:rPr lang="en-US" dirty="0"/>
              <a:t>Reclamation districts</a:t>
            </a:r>
          </a:p>
          <a:p>
            <a:r>
              <a:rPr lang="en-US" dirty="0"/>
              <a:t>Public power districts</a:t>
            </a:r>
          </a:p>
          <a:p>
            <a:r>
              <a:rPr lang="en-US" dirty="0"/>
              <a:t>Mutual irrigation or canal companies</a:t>
            </a:r>
          </a:p>
          <a:p>
            <a:r>
              <a:rPr lang="en-US" dirty="0"/>
              <a:t>Municipalities</a:t>
            </a:r>
          </a:p>
          <a:p>
            <a:endParaRPr lang="en-US" dirty="0"/>
          </a:p>
        </p:txBody>
      </p:sp>
      <p:sp>
        <p:nvSpPr>
          <p:cNvPr id="5" name="Text Placeholder 4"/>
          <p:cNvSpPr>
            <a:spLocks noGrp="1"/>
          </p:cNvSpPr>
          <p:nvPr>
            <p:ph type="body" sz="quarter" idx="3"/>
          </p:nvPr>
        </p:nvSpPr>
        <p:spPr>
          <a:xfrm>
            <a:off x="6339840" y="1924876"/>
            <a:ext cx="5242560" cy="788504"/>
          </a:xfrm>
        </p:spPr>
        <p:txBody>
          <a:bodyPr>
            <a:noAutofit/>
          </a:bodyPr>
          <a:lstStyle/>
          <a:p>
            <a:r>
              <a:rPr lang="en-US" sz="2400" dirty="0">
                <a:solidFill>
                  <a:schemeClr val="bg1"/>
                </a:solidFill>
              </a:rPr>
              <a:t>NeDNR and NRDs can also </a:t>
            </a:r>
            <a:br>
              <a:rPr lang="en-US" sz="2400" dirty="0">
                <a:solidFill>
                  <a:schemeClr val="bg1"/>
                </a:solidFill>
              </a:rPr>
            </a:br>
            <a:r>
              <a:rPr lang="en-US" sz="2400" dirty="0">
                <a:solidFill>
                  <a:schemeClr val="bg1"/>
                </a:solidFill>
              </a:rPr>
              <a:t>choose to include others:</a:t>
            </a:r>
          </a:p>
        </p:txBody>
      </p:sp>
      <p:sp>
        <p:nvSpPr>
          <p:cNvPr id="6" name="Content Placeholder 5"/>
          <p:cNvSpPr>
            <a:spLocks noGrp="1"/>
          </p:cNvSpPr>
          <p:nvPr>
            <p:ph sz="quarter" idx="4"/>
          </p:nvPr>
        </p:nvSpPr>
        <p:spPr>
          <a:xfrm>
            <a:off x="6339840" y="2892286"/>
            <a:ext cx="5242560" cy="3497402"/>
          </a:xfrm>
        </p:spPr>
        <p:txBody>
          <a:bodyPr/>
          <a:lstStyle/>
          <a:p>
            <a:r>
              <a:rPr lang="en-US" dirty="0"/>
              <a:t>NGOs</a:t>
            </a:r>
          </a:p>
          <a:p>
            <a:r>
              <a:rPr lang="en-US" dirty="0"/>
              <a:t>Other water users</a:t>
            </a:r>
          </a:p>
          <a:p>
            <a:r>
              <a:rPr lang="en-US" dirty="0"/>
              <a:t>Groundwater users</a:t>
            </a:r>
          </a:p>
          <a:p>
            <a:r>
              <a:rPr lang="en-US" dirty="0"/>
              <a:t>Range livestock owners</a:t>
            </a:r>
          </a:p>
          <a:p>
            <a:r>
              <a:rPr lang="en-US" dirty="0"/>
              <a:t>NE Game and Parks</a:t>
            </a:r>
          </a:p>
          <a:p>
            <a:endParaRPr lang="en-US" dirty="0"/>
          </a:p>
        </p:txBody>
      </p:sp>
    </p:spTree>
    <p:extLst>
      <p:ext uri="{BB962C8B-B14F-4D97-AF65-F5344CB8AC3E}">
        <p14:creationId xmlns:p14="http://schemas.microsoft.com/office/powerpoint/2010/main" val="105722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Keys to Success – Stakeholders </a:t>
            </a:r>
          </a:p>
        </p:txBody>
      </p:sp>
      <p:sp>
        <p:nvSpPr>
          <p:cNvPr id="3" name="Content Placeholder 2"/>
          <p:cNvSpPr>
            <a:spLocks noGrp="1"/>
          </p:cNvSpPr>
          <p:nvPr>
            <p:ph idx="1"/>
          </p:nvPr>
        </p:nvSpPr>
        <p:spPr>
          <a:xfrm>
            <a:off x="904460" y="1868556"/>
            <a:ext cx="10677939" cy="4608443"/>
          </a:xfrm>
        </p:spPr>
        <p:txBody>
          <a:bodyPr>
            <a:normAutofit fontScale="92500" lnSpcReduction="10000"/>
          </a:bodyPr>
          <a:lstStyle/>
          <a:p>
            <a:r>
              <a:rPr lang="en-US" dirty="0"/>
              <a:t>Stakeholder groups have improved relations among water users through effectively managed communication</a:t>
            </a:r>
          </a:p>
          <a:p>
            <a:endParaRPr lang="en-US" dirty="0"/>
          </a:p>
          <a:p>
            <a:r>
              <a:rPr lang="en-US" dirty="0"/>
              <a:t>Prior to IWRM statutes:</a:t>
            </a:r>
          </a:p>
          <a:p>
            <a:pPr lvl="1"/>
            <a:r>
              <a:rPr lang="en-US" sz="2400" dirty="0"/>
              <a:t>Conflicts between surface water and ground water users did not have a clear legislative method for resolution and therefore lawsuits were the only option</a:t>
            </a:r>
          </a:p>
          <a:p>
            <a:pPr lvl="1"/>
            <a:endParaRPr lang="en-US" dirty="0"/>
          </a:p>
          <a:p>
            <a:r>
              <a:rPr lang="en-US" dirty="0"/>
              <a:t>After IWRM statutes:</a:t>
            </a:r>
          </a:p>
          <a:p>
            <a:pPr lvl="1"/>
            <a:r>
              <a:rPr lang="en-US" sz="2400" dirty="0"/>
              <a:t>Stakeholder processes in plan development, ongoing monitoring, reporting, annual meeting processes and implementation projects, contained within the IMPs allow for more accessible and lower cost dispute resolution. Stakeholders work together, learn, and help shape water plans to reduce or eliminate conflict over time</a:t>
            </a:r>
          </a:p>
        </p:txBody>
      </p:sp>
    </p:spTree>
    <p:extLst>
      <p:ext uri="{BB962C8B-B14F-4D97-AF65-F5344CB8AC3E}">
        <p14:creationId xmlns:p14="http://schemas.microsoft.com/office/powerpoint/2010/main" val="306517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768"/>
            <a:ext cx="12192000" cy="1316980"/>
          </a:xfrm>
        </p:spPr>
        <p:txBody>
          <a:bodyPr>
            <a:normAutofit/>
          </a:bodyPr>
          <a:lstStyle/>
          <a:p>
            <a:pPr algn="ctr"/>
            <a:r>
              <a:rPr lang="en-US" dirty="0">
                <a:solidFill>
                  <a:schemeClr val="accent5">
                    <a:lumMod val="75000"/>
                  </a:schemeClr>
                </a:solidFill>
              </a:rPr>
              <a:t>Plan development process</a:t>
            </a:r>
          </a:p>
        </p:txBody>
      </p:sp>
      <p:sp>
        <p:nvSpPr>
          <p:cNvPr id="9" name="TextBox 8"/>
          <p:cNvSpPr txBox="1"/>
          <p:nvPr/>
        </p:nvSpPr>
        <p:spPr>
          <a:xfrm>
            <a:off x="2719500" y="1783080"/>
            <a:ext cx="3017520" cy="374571"/>
          </a:xfrm>
          <a:prstGeom prst="roundRect">
            <a:avLst/>
          </a:prstGeom>
          <a:solidFill>
            <a:srgbClr val="C9E891">
              <a:alpha val="98824"/>
            </a:srgbClr>
          </a:solidFill>
          <a:ln>
            <a:noFill/>
          </a:ln>
        </p:spPr>
        <p:txBody>
          <a:bodyPr wrap="square" rtlCol="0" anchor="ctr" anchorCtr="0">
            <a:spAutoFit/>
          </a:bodyPr>
          <a:lstStyle/>
          <a:p>
            <a:pPr algn="ctr"/>
            <a:r>
              <a:rPr lang="en-US" sz="1600" dirty="0">
                <a:solidFill>
                  <a:sysClr val="windowText" lastClr="000000"/>
                </a:solidFill>
              </a:rPr>
              <a:t>Initiate Plan Development</a:t>
            </a:r>
          </a:p>
        </p:txBody>
      </p:sp>
      <p:sp>
        <p:nvSpPr>
          <p:cNvPr id="10" name="TextBox 9"/>
          <p:cNvSpPr txBox="1"/>
          <p:nvPr/>
        </p:nvSpPr>
        <p:spPr>
          <a:xfrm>
            <a:off x="2715768" y="2606040"/>
            <a:ext cx="3017520" cy="374571"/>
          </a:xfrm>
          <a:prstGeom prst="roundRect">
            <a:avLst/>
          </a:prstGeom>
          <a:solidFill>
            <a:schemeClr val="accent5">
              <a:lumMod val="60000"/>
              <a:lumOff val="40000"/>
            </a:schemeClr>
          </a:solidFill>
          <a:ln>
            <a:noFill/>
          </a:ln>
        </p:spPr>
        <p:txBody>
          <a:bodyPr wrap="square" rtlCol="0" anchor="ctr" anchorCtr="0">
            <a:spAutoFit/>
          </a:bodyPr>
          <a:lstStyle/>
          <a:p>
            <a:pPr algn="ctr"/>
            <a:r>
              <a:rPr lang="en-US" sz="1600" dirty="0">
                <a:solidFill>
                  <a:sysClr val="windowText" lastClr="000000"/>
                </a:solidFill>
              </a:rPr>
              <a:t>Develop Goals &amp; Objectives</a:t>
            </a:r>
          </a:p>
        </p:txBody>
      </p:sp>
      <p:sp>
        <p:nvSpPr>
          <p:cNvPr id="11" name="TextBox 10"/>
          <p:cNvSpPr txBox="1"/>
          <p:nvPr/>
        </p:nvSpPr>
        <p:spPr>
          <a:xfrm>
            <a:off x="2715768" y="3017520"/>
            <a:ext cx="3017520" cy="374904"/>
          </a:xfrm>
          <a:prstGeom prst="roundRect">
            <a:avLst/>
          </a:prstGeom>
          <a:solidFill>
            <a:schemeClr val="accent5">
              <a:lumMod val="60000"/>
              <a:lumOff val="40000"/>
            </a:schemeClr>
          </a:solidFill>
          <a:ln>
            <a:noFill/>
          </a:ln>
        </p:spPr>
        <p:txBody>
          <a:bodyPr wrap="square" rtlCol="0" anchor="ctr" anchorCtr="0">
            <a:spAutoFit/>
          </a:bodyPr>
          <a:lstStyle/>
          <a:p>
            <a:pPr algn="ctr"/>
            <a:r>
              <a:rPr lang="en-US" sz="1600" dirty="0">
                <a:solidFill>
                  <a:sysClr val="windowText" lastClr="000000"/>
                </a:solidFill>
              </a:rPr>
              <a:t>Develop Action Items</a:t>
            </a:r>
            <a:r>
              <a:rPr lang="en-US" dirty="0">
                <a:solidFill>
                  <a:sysClr val="windowText" lastClr="000000"/>
                </a:solidFill>
              </a:rPr>
              <a:t> </a:t>
            </a:r>
          </a:p>
        </p:txBody>
      </p:sp>
      <p:sp>
        <p:nvSpPr>
          <p:cNvPr id="12" name="TextBox 11"/>
          <p:cNvSpPr txBox="1"/>
          <p:nvPr/>
        </p:nvSpPr>
        <p:spPr>
          <a:xfrm>
            <a:off x="2719500" y="3429000"/>
            <a:ext cx="3017520" cy="374571"/>
          </a:xfrm>
          <a:prstGeom prst="roundRect">
            <a:avLst/>
          </a:prstGeom>
          <a:solidFill>
            <a:schemeClr val="accent5">
              <a:lumMod val="60000"/>
              <a:lumOff val="40000"/>
            </a:schemeClr>
          </a:solidFill>
          <a:ln>
            <a:noFill/>
          </a:ln>
        </p:spPr>
        <p:txBody>
          <a:bodyPr wrap="square" rtlCol="0">
            <a:spAutoFit/>
          </a:bodyPr>
          <a:lstStyle/>
          <a:p>
            <a:pPr algn="ctr"/>
            <a:r>
              <a:rPr lang="en-US" sz="1600" dirty="0">
                <a:solidFill>
                  <a:sysClr val="windowText" lastClr="000000"/>
                </a:solidFill>
              </a:rPr>
              <a:t>Draft Plan</a:t>
            </a:r>
          </a:p>
        </p:txBody>
      </p:sp>
      <p:sp>
        <p:nvSpPr>
          <p:cNvPr id="13" name="TextBox 12"/>
          <p:cNvSpPr txBox="1"/>
          <p:nvPr/>
        </p:nvSpPr>
        <p:spPr>
          <a:xfrm>
            <a:off x="5852160" y="4297680"/>
            <a:ext cx="3108960" cy="374904"/>
          </a:xfrm>
          <a:prstGeom prst="roundRect">
            <a:avLst/>
          </a:prstGeom>
          <a:solidFill>
            <a:schemeClr val="tx2">
              <a:lumMod val="40000"/>
              <a:lumOff val="60000"/>
            </a:schemeClr>
          </a:solidFill>
          <a:ln>
            <a:noFill/>
          </a:ln>
        </p:spPr>
        <p:txBody>
          <a:bodyPr wrap="square" rtlCol="0">
            <a:spAutoFit/>
          </a:bodyPr>
          <a:lstStyle/>
          <a:p>
            <a:pPr algn="ctr"/>
            <a:r>
              <a:rPr lang="en-US" sz="1600" dirty="0">
                <a:solidFill>
                  <a:sysClr val="windowText" lastClr="000000"/>
                </a:solidFill>
              </a:rPr>
              <a:t>Hold Public Hearing</a:t>
            </a:r>
          </a:p>
        </p:txBody>
      </p:sp>
      <p:sp>
        <p:nvSpPr>
          <p:cNvPr id="14" name="TextBox 13"/>
          <p:cNvSpPr txBox="1"/>
          <p:nvPr/>
        </p:nvSpPr>
        <p:spPr>
          <a:xfrm>
            <a:off x="2715768" y="4754880"/>
            <a:ext cx="3017520" cy="374571"/>
          </a:xfrm>
          <a:prstGeom prst="roundRect">
            <a:avLst/>
          </a:prstGeom>
          <a:solidFill>
            <a:schemeClr val="accent5">
              <a:lumMod val="60000"/>
              <a:lumOff val="40000"/>
            </a:schemeClr>
          </a:solidFill>
          <a:ln>
            <a:noFill/>
          </a:ln>
        </p:spPr>
        <p:txBody>
          <a:bodyPr wrap="square" rtlCol="0">
            <a:spAutoFit/>
          </a:bodyPr>
          <a:lstStyle/>
          <a:p>
            <a:pPr algn="ctr"/>
            <a:r>
              <a:rPr lang="en-US" sz="1600" dirty="0">
                <a:solidFill>
                  <a:sysClr val="windowText" lastClr="000000"/>
                </a:solidFill>
              </a:rPr>
              <a:t>Consider testimony</a:t>
            </a:r>
          </a:p>
        </p:txBody>
      </p:sp>
      <p:sp>
        <p:nvSpPr>
          <p:cNvPr id="15" name="TextBox 14"/>
          <p:cNvSpPr txBox="1"/>
          <p:nvPr/>
        </p:nvSpPr>
        <p:spPr>
          <a:xfrm>
            <a:off x="2715768" y="3840480"/>
            <a:ext cx="3017520" cy="374571"/>
          </a:xfrm>
          <a:prstGeom prst="roundRect">
            <a:avLst/>
          </a:prstGeom>
          <a:solidFill>
            <a:schemeClr val="accent5">
              <a:lumMod val="60000"/>
              <a:lumOff val="40000"/>
            </a:schemeClr>
          </a:solidFill>
          <a:ln>
            <a:noFill/>
          </a:ln>
        </p:spPr>
        <p:txBody>
          <a:bodyPr wrap="square" rtlCol="0">
            <a:spAutoFit/>
          </a:bodyPr>
          <a:lstStyle/>
          <a:p>
            <a:pPr algn="ctr"/>
            <a:r>
              <a:rPr lang="en-US" sz="1600" dirty="0">
                <a:solidFill>
                  <a:sysClr val="windowText" lastClr="000000"/>
                </a:solidFill>
              </a:rPr>
              <a:t>Reach consensus</a:t>
            </a:r>
          </a:p>
        </p:txBody>
      </p:sp>
      <p:sp>
        <p:nvSpPr>
          <p:cNvPr id="16" name="TextBox 15"/>
          <p:cNvSpPr txBox="1"/>
          <p:nvPr/>
        </p:nvSpPr>
        <p:spPr>
          <a:xfrm>
            <a:off x="5852160" y="2606040"/>
            <a:ext cx="3108960" cy="374904"/>
          </a:xfrm>
          <a:prstGeom prst="roundRect">
            <a:avLst/>
          </a:prstGeom>
          <a:solidFill>
            <a:schemeClr val="tx2">
              <a:lumMod val="40000"/>
              <a:lumOff val="60000"/>
            </a:schemeClr>
          </a:solidFill>
          <a:ln>
            <a:noFill/>
          </a:ln>
        </p:spPr>
        <p:txBody>
          <a:bodyPr wrap="square" rtlCol="0" anchor="ctr" anchorCtr="0">
            <a:spAutoFit/>
          </a:bodyPr>
          <a:lstStyle/>
          <a:p>
            <a:pPr algn="ctr"/>
            <a:r>
              <a:rPr lang="en-US" sz="1600" dirty="0">
                <a:solidFill>
                  <a:sysClr val="windowText" lastClr="000000"/>
                </a:solidFill>
              </a:rPr>
              <a:t>Consult with stakeholders</a:t>
            </a:r>
          </a:p>
        </p:txBody>
      </p:sp>
      <p:sp>
        <p:nvSpPr>
          <p:cNvPr id="17" name="TextBox 16"/>
          <p:cNvSpPr txBox="1"/>
          <p:nvPr/>
        </p:nvSpPr>
        <p:spPr>
          <a:xfrm>
            <a:off x="5852160" y="3063240"/>
            <a:ext cx="3108960" cy="1143000"/>
          </a:xfrm>
          <a:prstGeom prst="roundRect">
            <a:avLst>
              <a:gd name="adj" fmla="val 4902"/>
            </a:avLst>
          </a:prstGeom>
          <a:solidFill>
            <a:schemeClr val="tx2">
              <a:lumMod val="40000"/>
              <a:lumOff val="60000"/>
            </a:schemeClr>
          </a:solidFill>
          <a:ln>
            <a:noFill/>
          </a:ln>
        </p:spPr>
        <p:txBody>
          <a:bodyPr wrap="square" rtlCol="0" anchor="b" anchorCtr="0">
            <a:noAutofit/>
          </a:bodyPr>
          <a:lstStyle/>
          <a:p>
            <a:pPr algn="ctr"/>
            <a:endParaRPr lang="en-US" sz="1600" dirty="0">
              <a:solidFill>
                <a:sysClr val="windowText" lastClr="000000"/>
              </a:solidFill>
            </a:endParaRPr>
          </a:p>
          <a:p>
            <a:pPr algn="ctr"/>
            <a:endParaRPr lang="en-US" sz="1600" dirty="0">
              <a:solidFill>
                <a:sysClr val="windowText" lastClr="000000"/>
              </a:solidFill>
            </a:endParaRPr>
          </a:p>
          <a:p>
            <a:pPr algn="ctr"/>
            <a:endParaRPr lang="en-US" sz="1600" dirty="0">
              <a:solidFill>
                <a:sysClr val="windowText" lastClr="000000"/>
              </a:solidFill>
            </a:endParaRPr>
          </a:p>
          <a:p>
            <a:pPr algn="ctr"/>
            <a:r>
              <a:rPr lang="en-US" sz="1600" dirty="0">
                <a:solidFill>
                  <a:sysClr val="windowText" lastClr="000000"/>
                </a:solidFill>
              </a:rPr>
              <a:t>Continue to engage stakeholders</a:t>
            </a:r>
          </a:p>
        </p:txBody>
      </p:sp>
      <p:sp>
        <p:nvSpPr>
          <p:cNvPr id="18" name="Down Arrow 17"/>
          <p:cNvSpPr/>
          <p:nvPr/>
        </p:nvSpPr>
        <p:spPr>
          <a:xfrm>
            <a:off x="2150802" y="1802082"/>
            <a:ext cx="396607" cy="4193382"/>
          </a:xfrm>
          <a:prstGeom prst="downArrow">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TextBox 18"/>
          <p:cNvSpPr txBox="1"/>
          <p:nvPr/>
        </p:nvSpPr>
        <p:spPr>
          <a:xfrm>
            <a:off x="2719500" y="1408366"/>
            <a:ext cx="3041573" cy="369332"/>
          </a:xfrm>
          <a:prstGeom prst="rect">
            <a:avLst/>
          </a:prstGeom>
          <a:noFill/>
        </p:spPr>
        <p:txBody>
          <a:bodyPr wrap="square" rtlCol="0" anchor="ctr" anchorCtr="1">
            <a:spAutoFit/>
          </a:bodyPr>
          <a:lstStyle/>
          <a:p>
            <a:r>
              <a:rPr lang="en-US" b="1" dirty="0">
                <a:solidFill>
                  <a:schemeClr val="accent1">
                    <a:lumMod val="40000"/>
                    <a:lumOff val="60000"/>
                  </a:schemeClr>
                </a:solidFill>
                <a:latin typeface="Arial" panose="020B0604020202020204" pitchFamily="34" charset="0"/>
                <a:cs typeface="Arial" panose="020B0604020202020204" pitchFamily="34" charset="0"/>
              </a:rPr>
              <a:t>DNR/NRD Collaboration</a:t>
            </a:r>
          </a:p>
        </p:txBody>
      </p:sp>
      <p:sp>
        <p:nvSpPr>
          <p:cNvPr id="20" name="TextBox 19"/>
          <p:cNvSpPr txBox="1"/>
          <p:nvPr/>
        </p:nvSpPr>
        <p:spPr>
          <a:xfrm>
            <a:off x="5836903" y="1409913"/>
            <a:ext cx="3041573" cy="369332"/>
          </a:xfrm>
          <a:prstGeom prst="rect">
            <a:avLst/>
          </a:prstGeom>
          <a:noFill/>
        </p:spPr>
        <p:txBody>
          <a:bodyPr wrap="square" rtlCol="0" anchor="ctr" anchorCtr="1">
            <a:spAutoFit/>
          </a:bodyPr>
          <a:lstStyle/>
          <a:p>
            <a:r>
              <a:rPr lang="en-US" b="1" dirty="0">
                <a:solidFill>
                  <a:schemeClr val="tx2">
                    <a:lumMod val="60000"/>
                    <a:lumOff val="40000"/>
                  </a:schemeClr>
                </a:solidFill>
                <a:latin typeface="Arial" panose="020B0604020202020204" pitchFamily="34" charset="0"/>
                <a:cs typeface="Arial" panose="020B0604020202020204" pitchFamily="34" charset="0"/>
              </a:rPr>
              <a:t>Public</a:t>
            </a:r>
            <a:r>
              <a:rPr lang="en-US" b="1" dirty="0">
                <a:solidFill>
                  <a:schemeClr val="tx2">
                    <a:lumMod val="60000"/>
                    <a:lumOff val="40000"/>
                  </a:schemeClr>
                </a:solidFill>
                <a:latin typeface="+mj-lt"/>
              </a:rPr>
              <a:t> Involvement</a:t>
            </a:r>
          </a:p>
        </p:txBody>
      </p:sp>
      <p:sp>
        <p:nvSpPr>
          <p:cNvPr id="22" name="TextBox 21"/>
          <p:cNvSpPr txBox="1"/>
          <p:nvPr/>
        </p:nvSpPr>
        <p:spPr>
          <a:xfrm>
            <a:off x="2715768" y="5166360"/>
            <a:ext cx="3017520" cy="374571"/>
          </a:xfrm>
          <a:prstGeom prst="roundRect">
            <a:avLst/>
          </a:prstGeom>
          <a:solidFill>
            <a:schemeClr val="accent5">
              <a:lumMod val="60000"/>
              <a:lumOff val="40000"/>
            </a:schemeClr>
          </a:solidFill>
          <a:ln>
            <a:noFill/>
          </a:ln>
        </p:spPr>
        <p:txBody>
          <a:bodyPr wrap="square" rtlCol="0">
            <a:spAutoFit/>
          </a:bodyPr>
          <a:lstStyle/>
          <a:p>
            <a:pPr algn="ctr"/>
            <a:r>
              <a:rPr lang="en-US" sz="1600" dirty="0">
                <a:solidFill>
                  <a:sysClr val="windowText" lastClr="000000"/>
                </a:solidFill>
              </a:rPr>
              <a:t>Adopt Plan, Publish Orders</a:t>
            </a:r>
          </a:p>
        </p:txBody>
      </p:sp>
      <p:sp>
        <p:nvSpPr>
          <p:cNvPr id="23" name="TextBox 22"/>
          <p:cNvSpPr txBox="1"/>
          <p:nvPr/>
        </p:nvSpPr>
        <p:spPr>
          <a:xfrm>
            <a:off x="2715768" y="5596128"/>
            <a:ext cx="3017520" cy="374571"/>
          </a:xfrm>
          <a:prstGeom prst="roundRect">
            <a:avLst/>
          </a:prstGeom>
          <a:solidFill>
            <a:schemeClr val="accent1">
              <a:lumMod val="40000"/>
              <a:lumOff val="60000"/>
              <a:alpha val="98824"/>
            </a:schemeClr>
          </a:solidFill>
          <a:ln>
            <a:noFill/>
          </a:ln>
        </p:spPr>
        <p:txBody>
          <a:bodyPr wrap="square" rtlCol="0" anchor="ctr" anchorCtr="0">
            <a:spAutoFit/>
          </a:bodyPr>
          <a:lstStyle/>
          <a:p>
            <a:pPr algn="ctr"/>
            <a:r>
              <a:rPr lang="en-US" sz="1600" dirty="0">
                <a:solidFill>
                  <a:sysClr val="windowText" lastClr="000000"/>
                </a:solidFill>
              </a:rPr>
              <a:t>Plan Implementation</a:t>
            </a:r>
          </a:p>
        </p:txBody>
      </p:sp>
      <p:sp>
        <p:nvSpPr>
          <p:cNvPr id="24" name="TextBox 23"/>
          <p:cNvSpPr txBox="1"/>
          <p:nvPr/>
        </p:nvSpPr>
        <p:spPr>
          <a:xfrm>
            <a:off x="2715768" y="2194560"/>
            <a:ext cx="3017520" cy="374571"/>
          </a:xfrm>
          <a:prstGeom prst="roundRect">
            <a:avLst/>
          </a:prstGeom>
          <a:solidFill>
            <a:schemeClr val="accent5">
              <a:lumMod val="60000"/>
              <a:lumOff val="40000"/>
            </a:schemeClr>
          </a:solidFill>
          <a:ln>
            <a:noFill/>
          </a:ln>
        </p:spPr>
        <p:txBody>
          <a:bodyPr wrap="square" rtlCol="0" anchor="ctr" anchorCtr="0">
            <a:spAutoFit/>
          </a:bodyPr>
          <a:lstStyle/>
          <a:p>
            <a:pPr algn="ctr"/>
            <a:r>
              <a:rPr lang="en-US" sz="1600" dirty="0">
                <a:solidFill>
                  <a:sysClr val="windowText" lastClr="000000"/>
                </a:solidFill>
              </a:rPr>
              <a:t>Stakeholder Invitations</a:t>
            </a:r>
          </a:p>
        </p:txBody>
      </p:sp>
      <p:sp>
        <p:nvSpPr>
          <p:cNvPr id="25" name="TextBox 24"/>
          <p:cNvSpPr txBox="1"/>
          <p:nvPr/>
        </p:nvSpPr>
        <p:spPr>
          <a:xfrm>
            <a:off x="5836903" y="5989320"/>
            <a:ext cx="3108960" cy="374571"/>
          </a:xfrm>
          <a:prstGeom prst="roundRect">
            <a:avLst/>
          </a:prstGeom>
          <a:solidFill>
            <a:schemeClr val="tx2">
              <a:lumMod val="40000"/>
              <a:lumOff val="60000"/>
            </a:schemeClr>
          </a:solidFill>
          <a:ln>
            <a:noFill/>
          </a:ln>
        </p:spPr>
        <p:txBody>
          <a:bodyPr wrap="square" rtlCol="0">
            <a:spAutoFit/>
          </a:bodyPr>
          <a:lstStyle/>
          <a:p>
            <a:pPr algn="ctr"/>
            <a:r>
              <a:rPr lang="en-US" sz="1600" dirty="0">
                <a:solidFill>
                  <a:sysClr val="windowText" lastClr="000000"/>
                </a:solidFill>
              </a:rPr>
              <a:t>Annual Public Meetings</a:t>
            </a:r>
          </a:p>
        </p:txBody>
      </p:sp>
      <p:sp>
        <p:nvSpPr>
          <p:cNvPr id="26" name="TextBox 25"/>
          <p:cNvSpPr txBox="1"/>
          <p:nvPr/>
        </p:nvSpPr>
        <p:spPr>
          <a:xfrm>
            <a:off x="2715768" y="6007608"/>
            <a:ext cx="3017520" cy="374571"/>
          </a:xfrm>
          <a:prstGeom prst="roundRect">
            <a:avLst/>
          </a:prstGeom>
          <a:solidFill>
            <a:schemeClr val="accent1">
              <a:lumMod val="40000"/>
              <a:lumOff val="60000"/>
              <a:alpha val="98824"/>
            </a:schemeClr>
          </a:solidFill>
          <a:ln>
            <a:noFill/>
          </a:ln>
        </p:spPr>
        <p:txBody>
          <a:bodyPr wrap="square" rtlCol="0" anchor="ctr" anchorCtr="0">
            <a:spAutoFit/>
          </a:bodyPr>
          <a:lstStyle/>
          <a:p>
            <a:pPr algn="ctr"/>
            <a:r>
              <a:rPr lang="en-US" sz="1600" dirty="0">
                <a:solidFill>
                  <a:sysClr val="windowText" lastClr="000000"/>
                </a:solidFill>
              </a:rPr>
              <a:t>Annual Public Meetings</a:t>
            </a:r>
          </a:p>
        </p:txBody>
      </p:sp>
    </p:spTree>
    <p:extLst>
      <p:ext uri="{BB962C8B-B14F-4D97-AF65-F5344CB8AC3E}">
        <p14:creationId xmlns:p14="http://schemas.microsoft.com/office/powerpoint/2010/main" val="2116429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990600"/>
          </a:xfrm>
        </p:spPr>
        <p:txBody>
          <a:bodyPr>
            <a:normAutofit fontScale="90000"/>
          </a:bodyPr>
          <a:lstStyle/>
          <a:p>
            <a:pPr algn="ctr"/>
            <a:r>
              <a:rPr lang="en-US" dirty="0">
                <a:solidFill>
                  <a:schemeClr val="accent2">
                    <a:lumMod val="75000"/>
                  </a:schemeClr>
                </a:solidFill>
              </a:rPr>
              <a:t>Integrated Management Plans (IMPs) Developed 2004-2019</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4810" y="1524000"/>
            <a:ext cx="7442381" cy="4928063"/>
          </a:xfrm>
          <a:prstGeom prst="rect">
            <a:avLst/>
          </a:prstGeom>
        </p:spPr>
      </p:pic>
    </p:spTree>
    <p:extLst>
      <p:ext uri="{BB962C8B-B14F-4D97-AF65-F5344CB8AC3E}">
        <p14:creationId xmlns:p14="http://schemas.microsoft.com/office/powerpoint/2010/main" val="160184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12192000" cy="990600"/>
          </a:xfrm>
        </p:spPr>
        <p:txBody>
          <a:bodyPr>
            <a:normAutofit/>
          </a:bodyPr>
          <a:lstStyle/>
          <a:p>
            <a:pPr algn="ctr"/>
            <a:r>
              <a:rPr lang="en-US" dirty="0">
                <a:solidFill>
                  <a:schemeClr val="accent2">
                    <a:lumMod val="75000"/>
                  </a:schemeClr>
                </a:solidFill>
              </a:rPr>
              <a:t>Basin-Wide Integrated Management Plans 2009-2019</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2640" y="1524000"/>
            <a:ext cx="7746720" cy="5069778"/>
          </a:xfrm>
          <a:prstGeom prst="rect">
            <a:avLst/>
          </a:prstGeom>
        </p:spPr>
      </p:pic>
    </p:spTree>
    <p:extLst>
      <p:ext uri="{BB962C8B-B14F-4D97-AF65-F5344CB8AC3E}">
        <p14:creationId xmlns:p14="http://schemas.microsoft.com/office/powerpoint/2010/main" val="351720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768" y="533400"/>
            <a:ext cx="10694232" cy="990600"/>
          </a:xfrm>
        </p:spPr>
        <p:txBody>
          <a:bodyPr>
            <a:normAutofit/>
          </a:bodyPr>
          <a:lstStyle/>
          <a:p>
            <a:pPr algn="ctr"/>
            <a:r>
              <a:rPr lang="en-US" dirty="0">
                <a:solidFill>
                  <a:schemeClr val="accent2">
                    <a:lumMod val="75000"/>
                  </a:schemeClr>
                </a:solidFill>
              </a:rPr>
              <a:t>Projects to Achieve Plan Goals </a:t>
            </a:r>
          </a:p>
        </p:txBody>
      </p:sp>
      <p:sp>
        <p:nvSpPr>
          <p:cNvPr id="3" name="Content Placeholder 2"/>
          <p:cNvSpPr>
            <a:spLocks noGrp="1"/>
          </p:cNvSpPr>
          <p:nvPr>
            <p:ph idx="1"/>
          </p:nvPr>
        </p:nvSpPr>
        <p:spPr>
          <a:xfrm>
            <a:off x="2686050" y="1620982"/>
            <a:ext cx="8610600" cy="5152158"/>
          </a:xfrm>
        </p:spPr>
        <p:txBody>
          <a:bodyPr>
            <a:normAutofit fontScale="92500" lnSpcReduction="20000"/>
          </a:bodyPr>
          <a:lstStyle/>
          <a:p>
            <a:pPr marL="1036638" lvl="2" indent="-292100">
              <a:spcBef>
                <a:spcPts val="400"/>
              </a:spcBef>
              <a:spcAft>
                <a:spcPts val="1800"/>
              </a:spcAft>
              <a:buClr>
                <a:schemeClr val="tx2">
                  <a:lumMod val="60000"/>
                  <a:lumOff val="40000"/>
                </a:schemeClr>
              </a:buClr>
              <a:buFont typeface="Wingdings" pitchFamily="2" charset="2"/>
              <a:buChar char="§"/>
            </a:pPr>
            <a:r>
              <a:rPr lang="en-US" sz="3600" dirty="0">
                <a:solidFill>
                  <a:schemeClr val="bg2"/>
                </a:solidFill>
              </a:rPr>
              <a:t>Data Collection and Analysis</a:t>
            </a:r>
          </a:p>
          <a:p>
            <a:pPr marL="1036638" lvl="2" indent="-292100">
              <a:spcBef>
                <a:spcPts val="400"/>
              </a:spcBef>
              <a:spcAft>
                <a:spcPts val="1800"/>
              </a:spcAft>
              <a:buClr>
                <a:schemeClr val="tx2">
                  <a:lumMod val="60000"/>
                  <a:lumOff val="40000"/>
                </a:schemeClr>
              </a:buClr>
              <a:buFont typeface="Wingdings" pitchFamily="2" charset="2"/>
              <a:buChar char="§"/>
            </a:pPr>
            <a:r>
              <a:rPr lang="en-US" sz="3600" dirty="0">
                <a:solidFill>
                  <a:schemeClr val="bg2"/>
                </a:solidFill>
              </a:rPr>
              <a:t>Education</a:t>
            </a:r>
          </a:p>
          <a:p>
            <a:pPr marL="1036638" lvl="2" indent="-292100">
              <a:spcBef>
                <a:spcPts val="400"/>
              </a:spcBef>
              <a:spcAft>
                <a:spcPts val="1800"/>
              </a:spcAft>
              <a:buClr>
                <a:schemeClr val="tx2">
                  <a:lumMod val="60000"/>
                  <a:lumOff val="40000"/>
                </a:schemeClr>
              </a:buClr>
              <a:buFont typeface="Wingdings" pitchFamily="2" charset="2"/>
              <a:buChar char="§"/>
            </a:pPr>
            <a:r>
              <a:rPr lang="en-US" sz="3600" dirty="0">
                <a:solidFill>
                  <a:schemeClr val="tx2">
                    <a:lumMod val="60000"/>
                    <a:lumOff val="40000"/>
                  </a:schemeClr>
                </a:solidFill>
              </a:rPr>
              <a:t>Conjunctive Management Projects</a:t>
            </a:r>
          </a:p>
          <a:p>
            <a:pPr marL="1036638" lvl="2" indent="-292100">
              <a:spcBef>
                <a:spcPts val="400"/>
              </a:spcBef>
              <a:spcAft>
                <a:spcPts val="1800"/>
              </a:spcAft>
              <a:buClr>
                <a:schemeClr val="tx2">
                  <a:lumMod val="60000"/>
                  <a:lumOff val="40000"/>
                </a:schemeClr>
              </a:buClr>
              <a:buFont typeface="Wingdings" pitchFamily="2" charset="2"/>
              <a:buChar char="§"/>
            </a:pPr>
            <a:r>
              <a:rPr lang="en-US" sz="3600" dirty="0">
                <a:solidFill>
                  <a:schemeClr val="tx2">
                    <a:lumMod val="60000"/>
                    <a:lumOff val="40000"/>
                  </a:schemeClr>
                </a:solidFill>
              </a:rPr>
              <a:t>Groundwater Retiming Projects</a:t>
            </a:r>
          </a:p>
          <a:p>
            <a:pPr marL="1036638" lvl="2" indent="-292100">
              <a:spcBef>
                <a:spcPts val="400"/>
              </a:spcBef>
              <a:spcAft>
                <a:spcPts val="1800"/>
              </a:spcAft>
              <a:buClr>
                <a:schemeClr val="tx2">
                  <a:lumMod val="60000"/>
                  <a:lumOff val="40000"/>
                </a:schemeClr>
              </a:buClr>
              <a:buFont typeface="Wingdings" pitchFamily="2" charset="2"/>
              <a:buChar char="§"/>
            </a:pPr>
            <a:r>
              <a:rPr lang="en-US" sz="3600" dirty="0">
                <a:solidFill>
                  <a:schemeClr val="tx2">
                    <a:lumMod val="60000"/>
                    <a:lumOff val="40000"/>
                  </a:schemeClr>
                </a:solidFill>
              </a:rPr>
              <a:t>Regulatory Actions</a:t>
            </a:r>
          </a:p>
          <a:p>
            <a:pPr marL="1036638" lvl="2" indent="-292100">
              <a:spcBef>
                <a:spcPts val="400"/>
              </a:spcBef>
              <a:spcAft>
                <a:spcPts val="1800"/>
              </a:spcAft>
              <a:buClr>
                <a:schemeClr val="tx2">
                  <a:lumMod val="60000"/>
                  <a:lumOff val="40000"/>
                </a:schemeClr>
              </a:buClr>
              <a:buFont typeface="Wingdings" pitchFamily="2" charset="2"/>
              <a:buChar char="§"/>
            </a:pPr>
            <a:r>
              <a:rPr lang="en-US" sz="3600" dirty="0">
                <a:solidFill>
                  <a:schemeClr val="tx2">
                    <a:lumMod val="60000"/>
                    <a:lumOff val="40000"/>
                  </a:schemeClr>
                </a:solidFill>
              </a:rPr>
              <a:t>Retiring Land from Irrigation</a:t>
            </a:r>
          </a:p>
          <a:p>
            <a:pPr marL="1036638" lvl="2" indent="-292100">
              <a:spcBef>
                <a:spcPts val="400"/>
              </a:spcBef>
              <a:spcAft>
                <a:spcPts val="1800"/>
              </a:spcAft>
              <a:buClr>
                <a:schemeClr val="tx2">
                  <a:lumMod val="60000"/>
                  <a:lumOff val="40000"/>
                </a:schemeClr>
              </a:buClr>
              <a:buFont typeface="Wingdings" pitchFamily="2" charset="2"/>
              <a:buChar char="§"/>
            </a:pPr>
            <a:r>
              <a:rPr lang="en-US" sz="3600" dirty="0">
                <a:solidFill>
                  <a:schemeClr val="tx2">
                    <a:lumMod val="60000"/>
                    <a:lumOff val="40000"/>
                  </a:schemeClr>
                </a:solidFill>
              </a:rPr>
              <a:t>Drought Planning</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748" y="533400"/>
            <a:ext cx="1356021" cy="5943600"/>
          </a:xfrm>
          <a:prstGeom prst="rect">
            <a:avLst/>
          </a:prstGeom>
        </p:spPr>
      </p:pic>
    </p:spTree>
    <p:extLst>
      <p:ext uri="{BB962C8B-B14F-4D97-AF65-F5344CB8AC3E}">
        <p14:creationId xmlns:p14="http://schemas.microsoft.com/office/powerpoint/2010/main" val="2536234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12192000" cy="990600"/>
          </a:xfrm>
        </p:spPr>
        <p:txBody>
          <a:bodyPr>
            <a:normAutofit fontScale="90000"/>
          </a:bodyPr>
          <a:lstStyle/>
          <a:p>
            <a:pPr algn="ctr"/>
            <a:r>
              <a:rPr lang="en-US" dirty="0">
                <a:solidFill>
                  <a:schemeClr val="accent2">
                    <a:lumMod val="75000"/>
                  </a:schemeClr>
                </a:solidFill>
              </a:rPr>
              <a:t>Summary of Flood Flow Diversions in the Platte River Basin</a:t>
            </a:r>
          </a:p>
        </p:txBody>
      </p:sp>
      <p:sp>
        <p:nvSpPr>
          <p:cNvPr id="3" name="Content Placeholder 2"/>
          <p:cNvSpPr>
            <a:spLocks noGrp="1"/>
          </p:cNvSpPr>
          <p:nvPr>
            <p:ph idx="1"/>
          </p:nvPr>
        </p:nvSpPr>
        <p:spPr>
          <a:xfrm>
            <a:off x="332166" y="1692797"/>
            <a:ext cx="6011119" cy="4876800"/>
          </a:xfrm>
        </p:spPr>
        <p:txBody>
          <a:bodyPr/>
          <a:lstStyle/>
          <a:p>
            <a:pPr>
              <a:buClr>
                <a:schemeClr val="bg1"/>
              </a:buClr>
            </a:pPr>
            <a:r>
              <a:rPr lang="en-US" dirty="0"/>
              <a:t>Over 200,000 acre-feet of excess flood flows diverted since 2011</a:t>
            </a:r>
          </a:p>
          <a:p>
            <a:pPr>
              <a:buClr>
                <a:schemeClr val="bg1"/>
              </a:buClr>
            </a:pPr>
            <a:r>
              <a:rPr lang="en-US" dirty="0"/>
              <a:t>Resulting recharge nearly 100,000 acre-feet</a:t>
            </a:r>
          </a:p>
          <a:p>
            <a:pPr>
              <a:buClr>
                <a:schemeClr val="bg1"/>
              </a:buClr>
            </a:pPr>
            <a:r>
              <a:rPr lang="en-US" dirty="0"/>
              <a:t>Accretions will benefit Platte River flows for many years into the future</a:t>
            </a:r>
          </a:p>
          <a:p>
            <a:pPr>
              <a:buClr>
                <a:schemeClr val="bg1"/>
              </a:buClr>
            </a:pPr>
            <a:r>
              <a:rPr lang="en-US" dirty="0"/>
              <a:t>Process in place for future successes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5964" y="1692797"/>
            <a:ext cx="5722836" cy="41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263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Concluding Thoughts</a:t>
            </a:r>
          </a:p>
        </p:txBody>
      </p:sp>
      <p:sp>
        <p:nvSpPr>
          <p:cNvPr id="3" name="Content Placeholder 2"/>
          <p:cNvSpPr>
            <a:spLocks noGrp="1"/>
          </p:cNvSpPr>
          <p:nvPr>
            <p:ph idx="1"/>
          </p:nvPr>
        </p:nvSpPr>
        <p:spPr>
          <a:xfrm>
            <a:off x="609600" y="1494316"/>
            <a:ext cx="10658061" cy="5334000"/>
          </a:xfrm>
        </p:spPr>
        <p:txBody>
          <a:bodyPr>
            <a:noAutofit/>
          </a:bodyPr>
          <a:lstStyle/>
          <a:p>
            <a:r>
              <a:rPr lang="en-US" dirty="0"/>
              <a:t>Challenge: separate regulatory systems for surface and groundwater</a:t>
            </a:r>
          </a:p>
          <a:p>
            <a:endParaRPr lang="en-US" dirty="0"/>
          </a:p>
          <a:p>
            <a:r>
              <a:rPr lang="en-US" dirty="0"/>
              <a:t>Legislative Toolbox</a:t>
            </a:r>
          </a:p>
          <a:p>
            <a:pPr lvl="1"/>
            <a:r>
              <a:rPr lang="en-US" sz="2400" dirty="0"/>
              <a:t>Boundaries</a:t>
            </a:r>
          </a:p>
          <a:p>
            <a:pPr lvl="1"/>
            <a:r>
              <a:rPr lang="en-US" sz="2400" dirty="0"/>
              <a:t>Local Needs and Conditions</a:t>
            </a:r>
          </a:p>
          <a:p>
            <a:pPr lvl="1"/>
            <a:r>
              <a:rPr lang="en-US" sz="2400" dirty="0"/>
              <a:t>Nested Tiers</a:t>
            </a:r>
          </a:p>
          <a:p>
            <a:pPr lvl="1"/>
            <a:r>
              <a:rPr lang="en-US" sz="2400" dirty="0"/>
              <a:t>Dispute Resolution</a:t>
            </a:r>
          </a:p>
          <a:p>
            <a:pPr lvl="1"/>
            <a:endParaRPr lang="en-US" sz="2400" dirty="0"/>
          </a:p>
          <a:p>
            <a:r>
              <a:rPr lang="en-US" dirty="0"/>
              <a:t>Trust and Communication – be impeccable with your word </a:t>
            </a:r>
          </a:p>
          <a:p>
            <a:endParaRPr lang="en-US" dirty="0"/>
          </a:p>
          <a:p>
            <a:endParaRPr lang="en-US" dirty="0"/>
          </a:p>
        </p:txBody>
      </p:sp>
      <p:sp>
        <p:nvSpPr>
          <p:cNvPr id="4" name="TextBox 3"/>
          <p:cNvSpPr txBox="1"/>
          <p:nvPr/>
        </p:nvSpPr>
        <p:spPr>
          <a:xfrm>
            <a:off x="1752454" y="5936567"/>
            <a:ext cx="4186176" cy="923330"/>
          </a:xfrm>
          <a:prstGeom prst="rect">
            <a:avLst/>
          </a:prstGeom>
          <a:noFill/>
        </p:spPr>
        <p:txBody>
          <a:bodyPr wrap="square" rtlCol="0">
            <a:spAutoFit/>
          </a:bodyPr>
          <a:lstStyle/>
          <a:p>
            <a:pPr algn="just"/>
            <a:r>
              <a:rPr lang="en-US" dirty="0">
                <a:solidFill>
                  <a:schemeClr val="bg2"/>
                </a:solidFill>
              </a:rPr>
              <a:t>Article in the May 2019 AWRA Water Resources IMPACT magazine</a:t>
            </a:r>
          </a:p>
          <a:p>
            <a:pPr algn="just"/>
            <a:endParaRPr lang="en-US" dirty="0">
              <a:solidFill>
                <a:schemeClr val="bg2"/>
              </a:solidFill>
            </a:endParaRPr>
          </a:p>
        </p:txBody>
      </p:sp>
      <p:sp>
        <p:nvSpPr>
          <p:cNvPr id="6" name="Content Placeholder 2"/>
          <p:cNvSpPr txBox="1">
            <a:spLocks/>
          </p:cNvSpPr>
          <p:nvPr/>
        </p:nvSpPr>
        <p:spPr>
          <a:xfrm>
            <a:off x="5536308" y="2738270"/>
            <a:ext cx="5198142" cy="1437888"/>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Wingdings" charset="2"/>
              <a:buChar char="Ø"/>
              <a:defRPr sz="2400" kern="1200">
                <a:solidFill>
                  <a:srgbClr val="FFFFFF"/>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spcBef>
                <a:spcPct val="20000"/>
              </a:spcBef>
              <a:buClr>
                <a:schemeClr val="accent1"/>
              </a:buClr>
              <a:buSzPct val="85000"/>
              <a:buFont typeface="Courier New"/>
              <a:buChar char="o"/>
              <a:defRPr sz="2000" kern="1200">
                <a:solidFill>
                  <a:srgbClr val="FFFFFF"/>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spcBef>
                <a:spcPct val="20000"/>
              </a:spcBef>
              <a:buClr>
                <a:schemeClr val="accent1"/>
              </a:buClr>
              <a:buSzPct val="90000"/>
              <a:buFont typeface="Wingdings" charset="2"/>
              <a:buChar char="§"/>
              <a:defRPr sz="1800" kern="1200">
                <a:solidFill>
                  <a:srgbClr val="FFFFFF"/>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FFFFFF"/>
                </a:solidFill>
                <a:latin typeface="Arial" panose="020B0604020202020204" pitchFamily="34" charset="0"/>
                <a:ea typeface="+mn-ea"/>
                <a:cs typeface="Arial" panose="020B0604020202020204" pitchFamily="34" charset="0"/>
              </a:defRPr>
            </a:lvl4pPr>
            <a:lvl5pPr marL="1188720" indent="-137160" algn="l" defTabSz="914400" rtl="0" eaLnBrk="1" latinLnBrk="0" hangingPunct="1">
              <a:spcBef>
                <a:spcPct val="20000"/>
              </a:spcBef>
              <a:buClr>
                <a:schemeClr val="accent1"/>
              </a:buClr>
              <a:buSzPct val="100000"/>
              <a:buFont typeface="Wingdings" panose="05000000000000000000" pitchFamily="2" charset="2"/>
              <a:buChar char="v"/>
              <a:defRPr sz="1400" kern="1200" baseline="0">
                <a:solidFill>
                  <a:srgbClr val="FFFFFF"/>
                </a:solidFill>
                <a:latin typeface="Arial" panose="020B0604020202020204" pitchFamily="34" charset="0"/>
                <a:ea typeface="+mn-ea"/>
                <a:cs typeface="Arial" panose="020B060402020202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r>
              <a:rPr lang="en-US" sz="2400" dirty="0"/>
              <a:t>Funding</a:t>
            </a:r>
          </a:p>
          <a:p>
            <a:pPr lvl="1"/>
            <a:r>
              <a:rPr lang="en-US" sz="2400" dirty="0"/>
              <a:t>Monitoring</a:t>
            </a:r>
          </a:p>
          <a:p>
            <a:pPr lvl="1"/>
            <a:r>
              <a:rPr lang="en-US" sz="2400" dirty="0"/>
              <a:t>Stakeholder Participation</a:t>
            </a:r>
          </a:p>
        </p:txBody>
      </p:sp>
    </p:spTree>
    <p:extLst>
      <p:ext uri="{BB962C8B-B14F-4D97-AF65-F5344CB8AC3E}">
        <p14:creationId xmlns:p14="http://schemas.microsoft.com/office/powerpoint/2010/main" val="1241911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40739" y="3931069"/>
            <a:ext cx="10873317" cy="1455940"/>
          </a:xfrm>
        </p:spPr>
        <p:txBody>
          <a:bodyPr>
            <a:noAutofit/>
          </a:bodyPr>
          <a:lstStyle/>
          <a:p>
            <a:r>
              <a:rPr lang="en-US" dirty="0"/>
              <a:t>Jennifer J. Schellpeper</a:t>
            </a:r>
          </a:p>
          <a:p>
            <a:r>
              <a:rPr lang="en-US" dirty="0"/>
              <a:t>Water Planning Division Manager</a:t>
            </a:r>
          </a:p>
          <a:p>
            <a:r>
              <a:rPr lang="en-US" dirty="0"/>
              <a:t>jennifer.schellpeper@nebraska.gov</a:t>
            </a:r>
          </a:p>
        </p:txBody>
      </p:sp>
    </p:spTree>
    <p:extLst>
      <p:ext uri="{BB962C8B-B14F-4D97-AF65-F5344CB8AC3E}">
        <p14:creationId xmlns:p14="http://schemas.microsoft.com/office/powerpoint/2010/main" val="220422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6388190" y="378279"/>
            <a:ext cx="4121049" cy="6201078"/>
          </a:xfrm>
          <a:prstGeom prst="rect">
            <a:avLst/>
          </a:prstGeom>
          <a:solidFill>
            <a:schemeClr val="tx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1260879" y="4052062"/>
            <a:ext cx="4605731" cy="1569660"/>
          </a:xfrm>
          <a:prstGeom prst="rect">
            <a:avLst/>
          </a:prstGeom>
          <a:noFill/>
        </p:spPr>
        <p:txBody>
          <a:bodyPr wrap="square" rtlCol="0">
            <a:spAutoFit/>
          </a:bodyPr>
          <a:lstStyle/>
          <a:p>
            <a:pPr algn="ctr">
              <a:defRPr/>
            </a:pPr>
            <a:r>
              <a:rPr lang="en-US" sz="2400" kern="0" dirty="0">
                <a:solidFill>
                  <a:srgbClr val="FFC843"/>
                </a:solidFill>
              </a:rPr>
              <a:t>Providing the sound science and support for managing Nebraska’s most precious resource</a:t>
            </a:r>
          </a:p>
        </p:txBody>
      </p:sp>
      <p:cxnSp>
        <p:nvCxnSpPr>
          <p:cNvPr id="32" name="Straight Connector 31"/>
          <p:cNvCxnSpPr/>
          <p:nvPr/>
        </p:nvCxnSpPr>
        <p:spPr>
          <a:xfrm>
            <a:off x="1260880" y="3841797"/>
            <a:ext cx="4605731" cy="1698"/>
          </a:xfrm>
          <a:prstGeom prst="line">
            <a:avLst/>
          </a:prstGeom>
          <a:noFill/>
          <a:ln w="19050" cap="flat" cmpd="sng" algn="ctr">
            <a:solidFill>
              <a:srgbClr val="404040">
                <a:lumMod val="50000"/>
                <a:lumOff val="50000"/>
              </a:srgbClr>
            </a:solidFill>
            <a:prstDash val="solid"/>
          </a:ln>
          <a:effectLst/>
        </p:spPr>
      </p:cxn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8526" y="1950596"/>
            <a:ext cx="4030436" cy="1600659"/>
          </a:xfrm>
          <a:prstGeom prst="rect">
            <a:avLst/>
          </a:prstGeom>
        </p:spPr>
      </p:pic>
      <p:pic>
        <p:nvPicPr>
          <p:cNvPr id="2" name="Picture 1" descr="TileDamSafet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5544" y="4593512"/>
            <a:ext cx="1839900" cy="1833009"/>
          </a:xfrm>
          <a:prstGeom prst="rect">
            <a:avLst/>
          </a:prstGeom>
          <a:ln>
            <a:noFill/>
          </a:ln>
          <a:effectLst/>
        </p:spPr>
      </p:pic>
      <p:pic>
        <p:nvPicPr>
          <p:cNvPr id="3" name="Picture 2" descr="TileGroundwater.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05544" y="2546428"/>
            <a:ext cx="1828800" cy="1833009"/>
          </a:xfrm>
          <a:prstGeom prst="rect">
            <a:avLst/>
          </a:prstGeom>
          <a:ln>
            <a:noFill/>
          </a:ln>
          <a:effectLst/>
        </p:spPr>
      </p:pic>
      <p:pic>
        <p:nvPicPr>
          <p:cNvPr id="4" name="Picture 3" descr="TileFloodplain.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45801" y="2546427"/>
            <a:ext cx="1828800" cy="1828800"/>
          </a:xfrm>
          <a:prstGeom prst="rect">
            <a:avLst/>
          </a:prstGeom>
          <a:ln>
            <a:noFill/>
          </a:ln>
          <a:effectLst/>
        </p:spPr>
      </p:pic>
      <p:pic>
        <p:nvPicPr>
          <p:cNvPr id="5" name="Picture 4" descr="TileSurfaceWater.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5801" y="498500"/>
            <a:ext cx="1828800" cy="1828800"/>
          </a:xfrm>
          <a:prstGeom prst="rect">
            <a:avLst/>
          </a:prstGeom>
          <a:ln>
            <a:noFill/>
          </a:ln>
          <a:effectLst/>
        </p:spPr>
      </p:pic>
      <p:pic>
        <p:nvPicPr>
          <p:cNvPr id="7" name="Picture 6" descr="TileFieldOffices.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45801" y="4593511"/>
            <a:ext cx="1828800" cy="1828800"/>
          </a:xfrm>
          <a:prstGeom prst="rect">
            <a:avLst/>
          </a:prstGeom>
          <a:ln>
            <a:noFill/>
          </a:ln>
          <a:effectLst/>
        </p:spPr>
      </p:pic>
      <p:pic>
        <p:nvPicPr>
          <p:cNvPr id="34" name="Picture 33" descr="TileIWM.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05544" y="498500"/>
            <a:ext cx="1828800" cy="18288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6505544" y="1389573"/>
            <a:ext cx="1828800" cy="923330"/>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Water Planning and Integrated</a:t>
            </a:r>
          </a:p>
          <a:p>
            <a:pPr algn="ctr"/>
            <a:r>
              <a:rPr lang="en-US" dirty="0">
                <a:solidFill>
                  <a:schemeClr val="bg1"/>
                </a:solidFill>
                <a:effectLst>
                  <a:outerShdw blurRad="50800" dist="38100" dir="2700000" algn="tl" rotWithShape="0">
                    <a:prstClr val="black">
                      <a:alpha val="40000"/>
                    </a:prstClr>
                  </a:outerShdw>
                </a:effectLst>
              </a:rPr>
              <a:t>Management</a:t>
            </a:r>
          </a:p>
        </p:txBody>
      </p:sp>
      <p:sp>
        <p:nvSpPr>
          <p:cNvPr id="16" name="TextBox 15"/>
          <p:cNvSpPr txBox="1"/>
          <p:nvPr/>
        </p:nvSpPr>
        <p:spPr>
          <a:xfrm>
            <a:off x="8545801" y="1943571"/>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Surface Water</a:t>
            </a:r>
          </a:p>
        </p:txBody>
      </p:sp>
      <p:sp>
        <p:nvSpPr>
          <p:cNvPr id="17" name="TextBox 16"/>
          <p:cNvSpPr txBox="1"/>
          <p:nvPr/>
        </p:nvSpPr>
        <p:spPr>
          <a:xfrm>
            <a:off x="6516644" y="4005895"/>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Groundwater</a:t>
            </a:r>
          </a:p>
        </p:txBody>
      </p:sp>
      <p:sp>
        <p:nvSpPr>
          <p:cNvPr id="18" name="TextBox 17"/>
          <p:cNvSpPr txBox="1"/>
          <p:nvPr/>
        </p:nvSpPr>
        <p:spPr>
          <a:xfrm>
            <a:off x="8545801" y="3728897"/>
            <a:ext cx="1828800" cy="646331"/>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Floodplain Management</a:t>
            </a:r>
          </a:p>
        </p:txBody>
      </p:sp>
      <p:sp>
        <p:nvSpPr>
          <p:cNvPr id="19" name="TextBox 18"/>
          <p:cNvSpPr txBox="1"/>
          <p:nvPr/>
        </p:nvSpPr>
        <p:spPr>
          <a:xfrm>
            <a:off x="6516644" y="6052979"/>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Dam Safety</a:t>
            </a:r>
          </a:p>
        </p:txBody>
      </p:sp>
      <p:sp>
        <p:nvSpPr>
          <p:cNvPr id="22" name="TextBox 21"/>
          <p:cNvSpPr txBox="1"/>
          <p:nvPr/>
        </p:nvSpPr>
        <p:spPr>
          <a:xfrm>
            <a:off x="8545801" y="6052979"/>
            <a:ext cx="1828800" cy="369332"/>
          </a:xfrm>
          <a:prstGeom prst="rect">
            <a:avLst/>
          </a:prstGeom>
          <a:noFill/>
          <a:ln>
            <a:noFill/>
          </a:ln>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Field Offices</a:t>
            </a:r>
          </a:p>
        </p:txBody>
      </p:sp>
      <p:sp>
        <p:nvSpPr>
          <p:cNvPr id="24" name="Rectangle 23"/>
          <p:cNvSpPr/>
          <p:nvPr/>
        </p:nvSpPr>
        <p:spPr>
          <a:xfrm>
            <a:off x="8545801" y="498500"/>
            <a:ext cx="1830162" cy="1828800"/>
          </a:xfrm>
          <a:prstGeom prst="rect">
            <a:avLst/>
          </a:prstGeom>
          <a:solidFill>
            <a:schemeClr val="tx1">
              <a:lumMod val="75000"/>
              <a:lumOff val="25000"/>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25" name="Rectangle 24"/>
          <p:cNvSpPr/>
          <p:nvPr/>
        </p:nvSpPr>
        <p:spPr>
          <a:xfrm>
            <a:off x="6504182" y="2546427"/>
            <a:ext cx="1830162" cy="1828800"/>
          </a:xfrm>
          <a:prstGeom prst="rect">
            <a:avLst/>
          </a:prstGeom>
          <a:solidFill>
            <a:schemeClr val="tx1">
              <a:lumMod val="75000"/>
              <a:lumOff val="25000"/>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27" name="Rectangle 26"/>
          <p:cNvSpPr/>
          <p:nvPr/>
        </p:nvSpPr>
        <p:spPr>
          <a:xfrm>
            <a:off x="8544439" y="2546427"/>
            <a:ext cx="1830162" cy="1828800"/>
          </a:xfrm>
          <a:prstGeom prst="rect">
            <a:avLst/>
          </a:prstGeom>
          <a:solidFill>
            <a:schemeClr val="tx1">
              <a:lumMod val="75000"/>
              <a:lumOff val="25000"/>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28" name="Rectangle 27"/>
          <p:cNvSpPr/>
          <p:nvPr/>
        </p:nvSpPr>
        <p:spPr>
          <a:xfrm>
            <a:off x="6498080" y="4593511"/>
            <a:ext cx="1847365" cy="1828800"/>
          </a:xfrm>
          <a:prstGeom prst="rect">
            <a:avLst/>
          </a:prstGeom>
          <a:solidFill>
            <a:schemeClr val="tx1">
              <a:lumMod val="75000"/>
              <a:lumOff val="25000"/>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29" name="Rectangle 28"/>
          <p:cNvSpPr/>
          <p:nvPr/>
        </p:nvSpPr>
        <p:spPr>
          <a:xfrm>
            <a:off x="8545801" y="4588293"/>
            <a:ext cx="1830162" cy="1828800"/>
          </a:xfrm>
          <a:prstGeom prst="rect">
            <a:avLst/>
          </a:prstGeom>
          <a:solidFill>
            <a:schemeClr val="tx1">
              <a:lumMod val="75000"/>
              <a:lumOff val="25000"/>
              <a:alpha val="7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23809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904460" y="1600200"/>
            <a:ext cx="10677939" cy="4876800"/>
          </a:xfrm>
        </p:spPr>
        <p:txBody>
          <a:bodyPr>
            <a:normAutofit/>
          </a:bodyPr>
          <a:lstStyle/>
          <a:p>
            <a:r>
              <a:rPr lang="en-US" dirty="0"/>
              <a:t>Background – Describing the Challenge</a:t>
            </a:r>
          </a:p>
          <a:p>
            <a:pPr lvl="1"/>
            <a:r>
              <a:rPr lang="en-US" dirty="0"/>
              <a:t>Nebraska Water History </a:t>
            </a:r>
          </a:p>
          <a:p>
            <a:r>
              <a:rPr lang="en-US" dirty="0"/>
              <a:t>Keys to Success – Legislative Toolbox</a:t>
            </a:r>
          </a:p>
          <a:p>
            <a:pPr lvl="1"/>
            <a:r>
              <a:rPr lang="en-US" dirty="0"/>
              <a:t>Clear Boundaries</a:t>
            </a:r>
          </a:p>
          <a:p>
            <a:pPr lvl="1"/>
            <a:r>
              <a:rPr lang="en-US" dirty="0"/>
              <a:t>Local Needs</a:t>
            </a:r>
          </a:p>
          <a:p>
            <a:pPr lvl="1"/>
            <a:r>
              <a:rPr lang="en-US" dirty="0"/>
              <a:t>Nested Tiers</a:t>
            </a:r>
          </a:p>
          <a:p>
            <a:pPr lvl="1"/>
            <a:r>
              <a:rPr lang="en-US" dirty="0"/>
              <a:t>Dispute Resolution</a:t>
            </a:r>
          </a:p>
          <a:p>
            <a:pPr lvl="1"/>
            <a:r>
              <a:rPr lang="en-US" dirty="0"/>
              <a:t>Funding</a:t>
            </a:r>
          </a:p>
          <a:p>
            <a:pPr lvl="1"/>
            <a:r>
              <a:rPr lang="en-US" dirty="0"/>
              <a:t>Monitoring</a:t>
            </a:r>
          </a:p>
          <a:p>
            <a:pPr lvl="1"/>
            <a:r>
              <a:rPr lang="en-US" dirty="0"/>
              <a:t>Stakeholder Participation (Trust and Communication)</a:t>
            </a:r>
          </a:p>
          <a:p>
            <a:r>
              <a:rPr lang="en-US" dirty="0"/>
              <a:t>Concluding Thoughts</a:t>
            </a:r>
          </a:p>
        </p:txBody>
      </p:sp>
    </p:spTree>
    <p:extLst>
      <p:ext uri="{BB962C8B-B14F-4D97-AF65-F5344CB8AC3E}">
        <p14:creationId xmlns:p14="http://schemas.microsoft.com/office/powerpoint/2010/main" val="1473054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3" name="Straight Connector 392"/>
          <p:cNvCxnSpPr/>
          <p:nvPr/>
        </p:nvCxnSpPr>
        <p:spPr>
          <a:xfrm>
            <a:off x="9571615" y="3683148"/>
            <a:ext cx="7965" cy="1995919"/>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92" name="Straight Connector 391"/>
          <p:cNvCxnSpPr/>
          <p:nvPr/>
        </p:nvCxnSpPr>
        <p:spPr>
          <a:xfrm flipH="1">
            <a:off x="9686901" y="3009288"/>
            <a:ext cx="16358" cy="57625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90" name="Straight Connector 389"/>
          <p:cNvCxnSpPr/>
          <p:nvPr/>
        </p:nvCxnSpPr>
        <p:spPr>
          <a:xfrm flipH="1">
            <a:off x="7087829" y="3665654"/>
            <a:ext cx="1" cy="688567"/>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377" name="Straight Connector 376"/>
          <p:cNvCxnSpPr/>
          <p:nvPr/>
        </p:nvCxnSpPr>
        <p:spPr>
          <a:xfrm>
            <a:off x="11480841" y="1238218"/>
            <a:ext cx="16228" cy="2342703"/>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89" name="Straight Connector 388"/>
          <p:cNvCxnSpPr/>
          <p:nvPr/>
        </p:nvCxnSpPr>
        <p:spPr>
          <a:xfrm flipH="1" flipV="1">
            <a:off x="11307478" y="3116475"/>
            <a:ext cx="3421" cy="548319"/>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flipH="1" flipV="1">
            <a:off x="8625664" y="3726817"/>
            <a:ext cx="10133" cy="170015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flipH="1" flipV="1">
            <a:off x="11441088" y="3610379"/>
            <a:ext cx="11293" cy="64440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flipH="1">
            <a:off x="10367139" y="3664793"/>
            <a:ext cx="888467" cy="571261"/>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8326591" y="2919904"/>
            <a:ext cx="12297" cy="636569"/>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flipH="1">
            <a:off x="5452615" y="2332353"/>
            <a:ext cx="14309" cy="1278025"/>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flipH="1">
            <a:off x="3372012" y="2207391"/>
            <a:ext cx="6254" cy="1349062"/>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flipH="1">
            <a:off x="10553094" y="1664886"/>
            <a:ext cx="14179" cy="1846057"/>
          </a:xfrm>
          <a:prstGeom prst="line">
            <a:avLst/>
          </a:prstGeom>
          <a:ln w="381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72" name="Straight Connector 371"/>
          <p:cNvCxnSpPr/>
          <p:nvPr/>
        </p:nvCxnSpPr>
        <p:spPr>
          <a:xfrm>
            <a:off x="3775712" y="3696841"/>
            <a:ext cx="10987" cy="1889147"/>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80" name="Straight Connector 379"/>
          <p:cNvCxnSpPr>
            <a:endCxn id="183" idx="0"/>
          </p:cNvCxnSpPr>
          <p:nvPr/>
        </p:nvCxnSpPr>
        <p:spPr>
          <a:xfrm>
            <a:off x="1910404" y="3783428"/>
            <a:ext cx="713181" cy="560668"/>
          </a:xfrm>
          <a:prstGeom prst="line">
            <a:avLst/>
          </a:prstGeom>
          <a:ln w="381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81" name="Straight Connector 380"/>
          <p:cNvCxnSpPr>
            <a:stCxn id="230" idx="2"/>
            <a:endCxn id="183" idx="0"/>
          </p:cNvCxnSpPr>
          <p:nvPr/>
        </p:nvCxnSpPr>
        <p:spPr>
          <a:xfrm flipH="1">
            <a:off x="2623585" y="3758615"/>
            <a:ext cx="3806683" cy="585481"/>
          </a:xfrm>
          <a:prstGeom prst="line">
            <a:avLst/>
          </a:prstGeom>
          <a:ln w="381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79" name="Straight Connector 378"/>
          <p:cNvCxnSpPr>
            <a:stCxn id="182" idx="2"/>
          </p:cNvCxnSpPr>
          <p:nvPr/>
        </p:nvCxnSpPr>
        <p:spPr>
          <a:xfrm>
            <a:off x="2331753" y="3032533"/>
            <a:ext cx="1075925" cy="548388"/>
          </a:xfrm>
          <a:prstGeom prst="line">
            <a:avLst/>
          </a:prstGeom>
          <a:ln w="381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78" name="Straight Connector 377"/>
          <p:cNvCxnSpPr>
            <a:stCxn id="182" idx="2"/>
          </p:cNvCxnSpPr>
          <p:nvPr/>
        </p:nvCxnSpPr>
        <p:spPr>
          <a:xfrm flipH="1">
            <a:off x="1861299" y="3032533"/>
            <a:ext cx="470454" cy="506453"/>
          </a:xfrm>
          <a:prstGeom prst="line">
            <a:avLst/>
          </a:prstGeom>
          <a:ln w="381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376" name="Straight Connector 375"/>
          <p:cNvCxnSpPr/>
          <p:nvPr/>
        </p:nvCxnSpPr>
        <p:spPr>
          <a:xfrm>
            <a:off x="8945572" y="1737798"/>
            <a:ext cx="0" cy="1806751"/>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345" name="Rectangle 344"/>
          <p:cNvSpPr/>
          <p:nvPr/>
        </p:nvSpPr>
        <p:spPr>
          <a:xfrm>
            <a:off x="10092284" y="571214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75" name="Straight Connector 374"/>
          <p:cNvCxnSpPr/>
          <p:nvPr/>
        </p:nvCxnSpPr>
        <p:spPr>
          <a:xfrm>
            <a:off x="11782481" y="3697362"/>
            <a:ext cx="22679" cy="2447831"/>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74" name="Straight Connector 373"/>
          <p:cNvCxnSpPr/>
          <p:nvPr/>
        </p:nvCxnSpPr>
        <p:spPr>
          <a:xfrm>
            <a:off x="9350104" y="3594574"/>
            <a:ext cx="8969" cy="887626"/>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73" name="Straight Connector 372"/>
          <p:cNvCxnSpPr/>
          <p:nvPr/>
        </p:nvCxnSpPr>
        <p:spPr>
          <a:xfrm flipH="1">
            <a:off x="6312802" y="3683148"/>
            <a:ext cx="13102" cy="1782865"/>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71" name="Straight Connector 370"/>
          <p:cNvCxnSpPr/>
          <p:nvPr/>
        </p:nvCxnSpPr>
        <p:spPr>
          <a:xfrm flipH="1">
            <a:off x="1033993" y="2300822"/>
            <a:ext cx="7993" cy="1238164"/>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fontScale="90000"/>
          </a:bodyPr>
          <a:lstStyle/>
          <a:p>
            <a:r>
              <a:rPr lang="en-US" dirty="0"/>
              <a:t>Background, History of Water – </a:t>
            </a:r>
            <a:br>
              <a:rPr lang="en-US" dirty="0"/>
            </a:br>
            <a:r>
              <a:rPr lang="en-US" dirty="0"/>
              <a:t>Nebraska Legislation Supporting IWRM</a:t>
            </a:r>
          </a:p>
        </p:txBody>
      </p:sp>
      <p:sp>
        <p:nvSpPr>
          <p:cNvPr id="86" name="TextBox 85"/>
          <p:cNvSpPr txBox="1"/>
          <p:nvPr/>
        </p:nvSpPr>
        <p:spPr>
          <a:xfrm>
            <a:off x="7659701" y="2207391"/>
            <a:ext cx="1143000" cy="101566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00" b="1" dirty="0">
                <a:solidFill>
                  <a:schemeClr val="tx1"/>
                </a:solidFill>
              </a:rPr>
              <a:t>1963</a:t>
            </a:r>
            <a:endParaRPr lang="en-US" sz="1000" dirty="0">
              <a:solidFill>
                <a:schemeClr val="tx1"/>
              </a:solidFill>
            </a:endParaRPr>
          </a:p>
          <a:p>
            <a:r>
              <a:rPr lang="en-US" sz="1000" dirty="0">
                <a:solidFill>
                  <a:schemeClr val="tx1"/>
                </a:solidFill>
              </a:rPr>
              <a:t>Bill to consider wells within 50 </a:t>
            </a:r>
            <a:r>
              <a:rPr lang="en-US" sz="1000" dirty="0" err="1">
                <a:solidFill>
                  <a:schemeClr val="tx1"/>
                </a:solidFill>
              </a:rPr>
              <a:t>ft</a:t>
            </a:r>
            <a:r>
              <a:rPr lang="en-US" sz="1000" dirty="0">
                <a:solidFill>
                  <a:schemeClr val="tx1"/>
                </a:solidFill>
              </a:rPr>
              <a:t> of stream part of the surface water system</a:t>
            </a:r>
          </a:p>
        </p:txBody>
      </p:sp>
      <p:sp>
        <p:nvSpPr>
          <p:cNvPr id="87" name="TextBox 86"/>
          <p:cNvSpPr txBox="1"/>
          <p:nvPr/>
        </p:nvSpPr>
        <p:spPr>
          <a:xfrm>
            <a:off x="9193722" y="2146934"/>
            <a:ext cx="1143000" cy="116955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a:solidFill>
                  <a:schemeClr val="tx1"/>
                </a:solidFill>
              </a:rPr>
              <a:t>1983</a:t>
            </a:r>
            <a:endParaRPr lang="en-US" sz="1000" dirty="0">
              <a:solidFill>
                <a:schemeClr val="tx1"/>
              </a:solidFill>
            </a:endParaRPr>
          </a:p>
          <a:p>
            <a:r>
              <a:rPr lang="en-US" sz="1000" b="1" dirty="0">
                <a:solidFill>
                  <a:schemeClr val="tx1"/>
                </a:solidFill>
              </a:rPr>
              <a:t>LB 198: </a:t>
            </a:r>
            <a:r>
              <a:rPr lang="en-US" sz="1000" dirty="0">
                <a:solidFill>
                  <a:schemeClr val="tx1"/>
                </a:solidFill>
              </a:rPr>
              <a:t>Recognized intentional and incidental recharge on canals</a:t>
            </a:r>
          </a:p>
        </p:txBody>
      </p:sp>
      <p:sp>
        <p:nvSpPr>
          <p:cNvPr id="88" name="TextBox 87"/>
          <p:cNvSpPr txBox="1"/>
          <p:nvPr/>
        </p:nvSpPr>
        <p:spPr>
          <a:xfrm>
            <a:off x="9703259" y="611880"/>
            <a:ext cx="1143000" cy="1323439"/>
          </a:xfrm>
          <a:prstGeom prst="rect">
            <a:avLst/>
          </a:prstGeom>
          <a:solidFill>
            <a:schemeClr val="bg2">
              <a:lumMod val="75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a:solidFill>
                  <a:schemeClr val="tx1"/>
                </a:solidFill>
              </a:rPr>
              <a:t>1996</a:t>
            </a:r>
            <a:endParaRPr lang="en-US" sz="1000" dirty="0">
              <a:solidFill>
                <a:schemeClr val="tx1"/>
              </a:solidFill>
            </a:endParaRPr>
          </a:p>
          <a:p>
            <a:r>
              <a:rPr lang="en-US" sz="1000" b="1" dirty="0">
                <a:solidFill>
                  <a:schemeClr val="tx1"/>
                </a:solidFill>
              </a:rPr>
              <a:t>LB 108: </a:t>
            </a:r>
            <a:r>
              <a:rPr lang="en-US" sz="1000" dirty="0">
                <a:solidFill>
                  <a:schemeClr val="tx1"/>
                </a:solidFill>
              </a:rPr>
              <a:t>Joint Action Plans; NRDs can regulate groundwater to protect streamflow</a:t>
            </a:r>
          </a:p>
        </p:txBody>
      </p:sp>
      <p:sp>
        <p:nvSpPr>
          <p:cNvPr id="89" name="TextBox 88"/>
          <p:cNvSpPr txBox="1"/>
          <p:nvPr/>
        </p:nvSpPr>
        <p:spPr>
          <a:xfrm>
            <a:off x="9646445" y="4022618"/>
            <a:ext cx="1201915" cy="101566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00" b="1" dirty="0">
                <a:solidFill>
                  <a:schemeClr val="tx1"/>
                </a:solidFill>
              </a:rPr>
              <a:t>2004</a:t>
            </a:r>
            <a:endParaRPr lang="en-US" sz="1000" dirty="0">
              <a:solidFill>
                <a:schemeClr val="tx1"/>
              </a:solidFill>
            </a:endParaRPr>
          </a:p>
          <a:p>
            <a:r>
              <a:rPr lang="en-US" sz="1000" b="1" dirty="0">
                <a:solidFill>
                  <a:schemeClr val="tx1"/>
                </a:solidFill>
              </a:rPr>
              <a:t>LB 962: </a:t>
            </a:r>
            <a:r>
              <a:rPr lang="en-US" sz="1000" dirty="0">
                <a:solidFill>
                  <a:schemeClr val="tx1"/>
                </a:solidFill>
              </a:rPr>
              <a:t>Integrated management of hydrologically connected water</a:t>
            </a:r>
          </a:p>
        </p:txBody>
      </p:sp>
      <p:sp>
        <p:nvSpPr>
          <p:cNvPr id="90" name="TextBox 89"/>
          <p:cNvSpPr txBox="1"/>
          <p:nvPr/>
        </p:nvSpPr>
        <p:spPr>
          <a:xfrm>
            <a:off x="10757903" y="2108225"/>
            <a:ext cx="1143000" cy="116955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00" b="1" dirty="0">
                <a:solidFill>
                  <a:schemeClr val="tx1"/>
                </a:solidFill>
              </a:rPr>
              <a:t>2007</a:t>
            </a:r>
            <a:endParaRPr lang="en-US" sz="1000" dirty="0">
              <a:solidFill>
                <a:schemeClr val="tx1"/>
              </a:solidFill>
            </a:endParaRPr>
          </a:p>
          <a:p>
            <a:r>
              <a:rPr lang="en-US" sz="1000" b="1" dirty="0">
                <a:solidFill>
                  <a:schemeClr val="tx1"/>
                </a:solidFill>
              </a:rPr>
              <a:t>LB 701: </a:t>
            </a:r>
            <a:r>
              <a:rPr lang="en-US" sz="1000" dirty="0">
                <a:solidFill>
                  <a:schemeClr val="tx1"/>
                </a:solidFill>
              </a:rPr>
              <a:t>Interstate forecasting requirements &amp; IMP funding source</a:t>
            </a:r>
          </a:p>
        </p:txBody>
      </p:sp>
      <p:sp>
        <p:nvSpPr>
          <p:cNvPr id="91" name="TextBox 90"/>
          <p:cNvSpPr txBox="1"/>
          <p:nvPr/>
        </p:nvSpPr>
        <p:spPr>
          <a:xfrm>
            <a:off x="10911804" y="4033950"/>
            <a:ext cx="1143000" cy="14773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00" b="1" dirty="0">
                <a:solidFill>
                  <a:schemeClr val="tx1"/>
                </a:solidFill>
              </a:rPr>
              <a:t>2009</a:t>
            </a:r>
            <a:endParaRPr lang="en-US" sz="1000" dirty="0">
              <a:solidFill>
                <a:schemeClr val="tx1"/>
              </a:solidFill>
            </a:endParaRPr>
          </a:p>
          <a:p>
            <a:r>
              <a:rPr lang="en-US" sz="1000" b="1" dirty="0">
                <a:solidFill>
                  <a:schemeClr val="tx1"/>
                </a:solidFill>
              </a:rPr>
              <a:t>LB 483: </a:t>
            </a:r>
            <a:r>
              <a:rPr lang="en-US" sz="1000" dirty="0">
                <a:solidFill>
                  <a:schemeClr val="tx1"/>
                </a:solidFill>
              </a:rPr>
              <a:t>Constraints on development</a:t>
            </a:r>
            <a:br>
              <a:rPr lang="en-US" sz="1000" dirty="0">
                <a:solidFill>
                  <a:schemeClr val="tx1"/>
                </a:solidFill>
              </a:rPr>
            </a:br>
            <a:br>
              <a:rPr lang="en-US" sz="1000" dirty="0">
                <a:solidFill>
                  <a:schemeClr val="tx1"/>
                </a:solidFill>
              </a:rPr>
            </a:br>
            <a:r>
              <a:rPr lang="en-US" sz="1000" b="1" dirty="0">
                <a:solidFill>
                  <a:schemeClr val="tx1"/>
                </a:solidFill>
              </a:rPr>
              <a:t>LB 54: </a:t>
            </a:r>
            <a:r>
              <a:rPr lang="en-US" sz="1000" dirty="0">
                <a:solidFill>
                  <a:schemeClr val="tx1"/>
                </a:solidFill>
              </a:rPr>
              <a:t>IMPs need methods to track use changes</a:t>
            </a:r>
          </a:p>
        </p:txBody>
      </p:sp>
      <p:sp>
        <p:nvSpPr>
          <p:cNvPr id="92" name="TextBox 91"/>
          <p:cNvSpPr txBox="1"/>
          <p:nvPr/>
        </p:nvSpPr>
        <p:spPr>
          <a:xfrm>
            <a:off x="10946121" y="600578"/>
            <a:ext cx="1143000" cy="132343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000" b="1" dirty="0">
                <a:solidFill>
                  <a:schemeClr val="tx1"/>
                </a:solidFill>
              </a:rPr>
              <a:t>2010</a:t>
            </a:r>
            <a:endParaRPr lang="en-US" sz="1000" dirty="0">
              <a:solidFill>
                <a:schemeClr val="tx1"/>
              </a:solidFill>
            </a:endParaRPr>
          </a:p>
          <a:p>
            <a:r>
              <a:rPr lang="en-US" sz="1000" b="1" dirty="0">
                <a:solidFill>
                  <a:schemeClr val="tx1"/>
                </a:solidFill>
              </a:rPr>
              <a:t>LB 862: </a:t>
            </a:r>
            <a:r>
              <a:rPr lang="en-US" sz="1000" dirty="0">
                <a:solidFill>
                  <a:schemeClr val="tx1"/>
                </a:solidFill>
              </a:rPr>
              <a:t>Occupation taxing authority</a:t>
            </a:r>
            <a:br>
              <a:rPr lang="en-US" sz="1000" dirty="0">
                <a:solidFill>
                  <a:schemeClr val="tx1"/>
                </a:solidFill>
              </a:rPr>
            </a:br>
            <a:br>
              <a:rPr lang="en-US" sz="1000" dirty="0">
                <a:solidFill>
                  <a:schemeClr val="tx1"/>
                </a:solidFill>
              </a:rPr>
            </a:br>
            <a:r>
              <a:rPr lang="en-US" sz="1000" b="1" dirty="0">
                <a:solidFill>
                  <a:schemeClr val="tx1"/>
                </a:solidFill>
              </a:rPr>
              <a:t>LB 764: </a:t>
            </a:r>
            <a:r>
              <a:rPr lang="en-US" sz="1000" dirty="0">
                <a:solidFill>
                  <a:schemeClr val="tx1"/>
                </a:solidFill>
              </a:rPr>
              <a:t>Provisions for voluntary IMPs</a:t>
            </a:r>
          </a:p>
        </p:txBody>
      </p:sp>
      <p:sp>
        <p:nvSpPr>
          <p:cNvPr id="93" name="TextBox 92"/>
          <p:cNvSpPr txBox="1"/>
          <p:nvPr/>
        </p:nvSpPr>
        <p:spPr>
          <a:xfrm>
            <a:off x="10965207" y="5791250"/>
            <a:ext cx="1143000" cy="70788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000" b="1" dirty="0">
                <a:solidFill>
                  <a:schemeClr val="tx1"/>
                </a:solidFill>
              </a:rPr>
              <a:t>2014</a:t>
            </a:r>
            <a:endParaRPr lang="en-US" sz="1000" dirty="0">
              <a:solidFill>
                <a:schemeClr val="tx1"/>
              </a:solidFill>
            </a:endParaRPr>
          </a:p>
          <a:p>
            <a:r>
              <a:rPr lang="en-US" sz="1000" b="1" dirty="0">
                <a:solidFill>
                  <a:schemeClr val="tx1"/>
                </a:solidFill>
              </a:rPr>
              <a:t>LB 1098:</a:t>
            </a:r>
            <a:r>
              <a:rPr lang="en-US" sz="1000" dirty="0">
                <a:solidFill>
                  <a:schemeClr val="tx1"/>
                </a:solidFill>
              </a:rPr>
              <a:t> Water Sustainability Fund criteria</a:t>
            </a:r>
          </a:p>
        </p:txBody>
      </p:sp>
      <p:sp>
        <p:nvSpPr>
          <p:cNvPr id="94" name="TextBox 93"/>
          <p:cNvSpPr txBox="1"/>
          <p:nvPr/>
        </p:nvSpPr>
        <p:spPr>
          <a:xfrm>
            <a:off x="7967611" y="5061483"/>
            <a:ext cx="1143000" cy="73096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ct val="15000"/>
              </a:spcBef>
            </a:pPr>
            <a:r>
              <a:rPr lang="en-US" altLang="en-US" sz="1000" b="1" dirty="0">
                <a:solidFill>
                  <a:schemeClr val="tx1"/>
                </a:solidFill>
              </a:rPr>
              <a:t>1967</a:t>
            </a:r>
            <a:endParaRPr lang="en-US" altLang="en-US" sz="1000" dirty="0">
              <a:solidFill>
                <a:schemeClr val="tx1"/>
              </a:solidFill>
            </a:endParaRPr>
          </a:p>
          <a:p>
            <a:pPr>
              <a:spcBef>
                <a:spcPct val="15000"/>
              </a:spcBef>
            </a:pPr>
            <a:r>
              <a:rPr lang="en-US" sz="1000" dirty="0">
                <a:solidFill>
                  <a:schemeClr val="tx1"/>
                </a:solidFill>
              </a:rPr>
              <a:t>The NE State Water Plan initiated</a:t>
            </a:r>
          </a:p>
        </p:txBody>
      </p:sp>
      <p:sp>
        <p:nvSpPr>
          <p:cNvPr id="95" name="TextBox 94"/>
          <p:cNvSpPr txBox="1"/>
          <p:nvPr/>
        </p:nvSpPr>
        <p:spPr>
          <a:xfrm>
            <a:off x="8342296" y="4116716"/>
            <a:ext cx="1143000" cy="73096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ct val="15000"/>
              </a:spcBef>
            </a:pPr>
            <a:r>
              <a:rPr lang="en-US" sz="1000" b="1" dirty="0">
                <a:solidFill>
                  <a:schemeClr val="tx1"/>
                </a:solidFill>
              </a:rPr>
              <a:t>1978</a:t>
            </a:r>
            <a:endParaRPr lang="en-US" sz="1000" dirty="0">
              <a:solidFill>
                <a:schemeClr val="tx1"/>
              </a:solidFill>
            </a:endParaRPr>
          </a:p>
          <a:p>
            <a:pPr>
              <a:spcBef>
                <a:spcPct val="15000"/>
              </a:spcBef>
            </a:pPr>
            <a:r>
              <a:rPr lang="en-US" sz="1000" dirty="0">
                <a:solidFill>
                  <a:schemeClr val="tx1"/>
                </a:solidFill>
              </a:rPr>
              <a:t>NE Legislature reexamines water policy</a:t>
            </a:r>
          </a:p>
        </p:txBody>
      </p:sp>
      <p:sp>
        <p:nvSpPr>
          <p:cNvPr id="96" name="TextBox 95"/>
          <p:cNvSpPr txBox="1"/>
          <p:nvPr/>
        </p:nvSpPr>
        <p:spPr>
          <a:xfrm>
            <a:off x="9251093" y="5325124"/>
            <a:ext cx="1143000" cy="88485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spcBef>
                <a:spcPct val="15000"/>
              </a:spcBef>
            </a:pPr>
            <a:r>
              <a:rPr lang="en-US" sz="1000" b="1" dirty="0">
                <a:solidFill>
                  <a:schemeClr val="tx1"/>
                </a:solidFill>
              </a:rPr>
              <a:t>1981</a:t>
            </a:r>
            <a:endParaRPr lang="en-US" sz="1000" dirty="0">
              <a:solidFill>
                <a:schemeClr val="tx1"/>
              </a:solidFill>
            </a:endParaRPr>
          </a:p>
          <a:p>
            <a:pPr>
              <a:spcBef>
                <a:spcPct val="15000"/>
              </a:spcBef>
            </a:pPr>
            <a:r>
              <a:rPr lang="en-US" sz="1000" b="1" dirty="0">
                <a:solidFill>
                  <a:schemeClr val="tx1"/>
                </a:solidFill>
              </a:rPr>
              <a:t>LB 326: </a:t>
            </a:r>
            <a:r>
              <a:rPr lang="en-US" sz="1000" dirty="0">
                <a:solidFill>
                  <a:schemeClr val="tx1"/>
                </a:solidFill>
              </a:rPr>
              <a:t>State Water Planning and Review Process</a:t>
            </a:r>
          </a:p>
        </p:txBody>
      </p:sp>
      <p:sp>
        <p:nvSpPr>
          <p:cNvPr id="97" name="TextBox 96"/>
          <p:cNvSpPr txBox="1"/>
          <p:nvPr/>
        </p:nvSpPr>
        <p:spPr>
          <a:xfrm>
            <a:off x="8430624" y="1212706"/>
            <a:ext cx="1143000" cy="73096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ct val="15000"/>
              </a:spcBef>
            </a:pPr>
            <a:r>
              <a:rPr lang="en-US" sz="1000" b="1" dirty="0">
                <a:solidFill>
                  <a:schemeClr val="tx1"/>
                </a:solidFill>
              </a:rPr>
              <a:t>1972</a:t>
            </a:r>
            <a:endParaRPr lang="en-US" sz="1000" dirty="0">
              <a:solidFill>
                <a:schemeClr val="tx1"/>
              </a:solidFill>
            </a:endParaRPr>
          </a:p>
          <a:p>
            <a:pPr>
              <a:spcBef>
                <a:spcPct val="15000"/>
              </a:spcBef>
            </a:pPr>
            <a:r>
              <a:rPr lang="en-US" sz="1000" dirty="0">
                <a:solidFill>
                  <a:schemeClr val="tx1"/>
                </a:solidFill>
              </a:rPr>
              <a:t>Natural Resources Districts created</a:t>
            </a:r>
          </a:p>
        </p:txBody>
      </p:sp>
      <p:sp>
        <p:nvSpPr>
          <p:cNvPr id="177" name="TextBox 176"/>
          <p:cNvSpPr txBox="1"/>
          <p:nvPr/>
        </p:nvSpPr>
        <p:spPr>
          <a:xfrm>
            <a:off x="629536" y="1954336"/>
            <a:ext cx="1143000" cy="55399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000" b="1" dirty="0">
                <a:solidFill>
                  <a:schemeClr val="tx1"/>
                </a:solidFill>
              </a:rPr>
              <a:t>1850s</a:t>
            </a:r>
          </a:p>
          <a:p>
            <a:r>
              <a:rPr lang="en-US" sz="1000" dirty="0">
                <a:solidFill>
                  <a:schemeClr val="tx1"/>
                </a:solidFill>
              </a:rPr>
              <a:t>First record of irrigation ditches</a:t>
            </a:r>
          </a:p>
        </p:txBody>
      </p:sp>
      <p:sp>
        <p:nvSpPr>
          <p:cNvPr id="178" name="TextBox 177"/>
          <p:cNvSpPr txBox="1"/>
          <p:nvPr/>
        </p:nvSpPr>
        <p:spPr>
          <a:xfrm>
            <a:off x="3289807" y="5352283"/>
            <a:ext cx="1352134" cy="70788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000" b="1" dirty="0">
                <a:solidFill>
                  <a:schemeClr val="tx1"/>
                </a:solidFill>
              </a:rPr>
              <a:t>1895</a:t>
            </a:r>
            <a:endParaRPr lang="en-US" sz="1000" dirty="0">
              <a:solidFill>
                <a:schemeClr val="tx1"/>
              </a:solidFill>
            </a:endParaRPr>
          </a:p>
          <a:p>
            <a:r>
              <a:rPr lang="en-US" sz="1000" dirty="0">
                <a:solidFill>
                  <a:schemeClr val="tx1"/>
                </a:solidFill>
              </a:rPr>
              <a:t>State Administrative Control &amp; State Board of Irrigation</a:t>
            </a:r>
          </a:p>
        </p:txBody>
      </p:sp>
      <p:sp>
        <p:nvSpPr>
          <p:cNvPr id="179" name="TextBox 178"/>
          <p:cNvSpPr txBox="1"/>
          <p:nvPr/>
        </p:nvSpPr>
        <p:spPr>
          <a:xfrm>
            <a:off x="4908581" y="1762144"/>
            <a:ext cx="1242709" cy="70788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000" b="1" dirty="0">
                <a:solidFill>
                  <a:schemeClr val="tx1"/>
                </a:solidFill>
              </a:rPr>
              <a:t>1920</a:t>
            </a:r>
            <a:endParaRPr lang="en-US" sz="1000" dirty="0">
              <a:solidFill>
                <a:schemeClr val="tx1"/>
              </a:solidFill>
            </a:endParaRPr>
          </a:p>
          <a:p>
            <a:r>
              <a:rPr lang="en-US" sz="1000" dirty="0">
                <a:solidFill>
                  <a:schemeClr val="tx1"/>
                </a:solidFill>
              </a:rPr>
              <a:t>Prior appropriation part of NE Constitution</a:t>
            </a:r>
          </a:p>
        </p:txBody>
      </p:sp>
      <p:sp>
        <p:nvSpPr>
          <p:cNvPr id="181" name="TextBox 180"/>
          <p:cNvSpPr txBox="1"/>
          <p:nvPr/>
        </p:nvSpPr>
        <p:spPr>
          <a:xfrm>
            <a:off x="3048078" y="1762144"/>
            <a:ext cx="1231916" cy="57708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ct val="15000"/>
              </a:spcBef>
            </a:pPr>
            <a:r>
              <a:rPr lang="en-US" sz="1000" b="1" dirty="0">
                <a:solidFill>
                  <a:schemeClr val="tx1"/>
                </a:solidFill>
              </a:rPr>
              <a:t>1889</a:t>
            </a:r>
            <a:endParaRPr lang="en-US" sz="1000" dirty="0">
              <a:solidFill>
                <a:schemeClr val="tx1"/>
              </a:solidFill>
            </a:endParaRPr>
          </a:p>
          <a:p>
            <a:pPr>
              <a:spcBef>
                <a:spcPct val="15000"/>
              </a:spcBef>
            </a:pPr>
            <a:r>
              <a:rPr lang="en-US" sz="1000" dirty="0">
                <a:solidFill>
                  <a:schemeClr val="tx1"/>
                </a:solidFill>
              </a:rPr>
              <a:t>Prior appropriation system adopted</a:t>
            </a:r>
          </a:p>
        </p:txBody>
      </p:sp>
      <p:sp>
        <p:nvSpPr>
          <p:cNvPr id="182" name="TextBox 181"/>
          <p:cNvSpPr txBox="1"/>
          <p:nvPr/>
        </p:nvSpPr>
        <p:spPr>
          <a:xfrm>
            <a:off x="1710072" y="2609340"/>
            <a:ext cx="1243361" cy="423193"/>
          </a:xfrm>
          <a:prstGeom prst="rect">
            <a:avLst/>
          </a:prstGeom>
          <a:solidFill>
            <a:schemeClr val="bg2">
              <a:lumMod val="75000"/>
            </a:schemeClr>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ct val="15000"/>
              </a:spcBef>
            </a:pPr>
            <a:r>
              <a:rPr lang="en-US" sz="1000" b="1" dirty="0">
                <a:solidFill>
                  <a:schemeClr val="tx1"/>
                </a:solidFill>
              </a:rPr>
              <a:t>1867 to 1889</a:t>
            </a:r>
          </a:p>
          <a:p>
            <a:pPr>
              <a:spcBef>
                <a:spcPct val="15000"/>
              </a:spcBef>
            </a:pPr>
            <a:r>
              <a:rPr lang="en-US" sz="1000" dirty="0">
                <a:solidFill>
                  <a:schemeClr val="tx1"/>
                </a:solidFill>
              </a:rPr>
              <a:t>Riparian Doctrine</a:t>
            </a:r>
          </a:p>
        </p:txBody>
      </p:sp>
      <p:sp>
        <p:nvSpPr>
          <p:cNvPr id="183" name="TextBox 182"/>
          <p:cNvSpPr txBox="1"/>
          <p:nvPr/>
        </p:nvSpPr>
        <p:spPr>
          <a:xfrm>
            <a:off x="1636179" y="4344096"/>
            <a:ext cx="1974812" cy="754053"/>
          </a:xfrm>
          <a:prstGeom prst="rect">
            <a:avLst/>
          </a:prstGeom>
          <a:solidFill>
            <a:schemeClr val="bg2">
              <a:lumMod val="75000"/>
            </a:schemeClr>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ct val="15000"/>
              </a:spcBef>
            </a:pPr>
            <a:r>
              <a:rPr lang="en-US" sz="1000" b="1" dirty="0">
                <a:solidFill>
                  <a:schemeClr val="tx1"/>
                </a:solidFill>
              </a:rPr>
              <a:t>1867 to 1933</a:t>
            </a:r>
          </a:p>
          <a:p>
            <a:pPr>
              <a:spcBef>
                <a:spcPct val="15000"/>
              </a:spcBef>
            </a:pPr>
            <a:r>
              <a:rPr lang="en-US" sz="1000" dirty="0">
                <a:solidFill>
                  <a:schemeClr val="tx1"/>
                </a:solidFill>
              </a:rPr>
              <a:t>Essentially no groundwater law, except on artesian wells (1897)</a:t>
            </a:r>
          </a:p>
          <a:p>
            <a:pPr>
              <a:spcBef>
                <a:spcPct val="15000"/>
              </a:spcBef>
            </a:pPr>
            <a:endParaRPr lang="en-US" sz="1000" dirty="0">
              <a:solidFill>
                <a:schemeClr val="tx1"/>
              </a:solidFill>
            </a:endParaRPr>
          </a:p>
        </p:txBody>
      </p:sp>
      <p:sp>
        <p:nvSpPr>
          <p:cNvPr id="184" name="TextBox 183"/>
          <p:cNvSpPr txBox="1"/>
          <p:nvPr/>
        </p:nvSpPr>
        <p:spPr>
          <a:xfrm>
            <a:off x="5891784" y="5325124"/>
            <a:ext cx="1143000" cy="70788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000" b="1" dirty="0">
                <a:solidFill>
                  <a:schemeClr val="tx1"/>
                </a:solidFill>
              </a:rPr>
              <a:t>1933</a:t>
            </a:r>
            <a:endParaRPr lang="en-US" sz="1000" dirty="0">
              <a:solidFill>
                <a:schemeClr val="tx1"/>
              </a:solidFill>
            </a:endParaRPr>
          </a:p>
          <a:p>
            <a:r>
              <a:rPr lang="en-US" sz="1000" dirty="0">
                <a:solidFill>
                  <a:schemeClr val="tx1"/>
                </a:solidFill>
              </a:rPr>
              <a:t>Landowner has correlative rights to groundwater</a:t>
            </a:r>
          </a:p>
        </p:txBody>
      </p:sp>
      <p:sp>
        <p:nvSpPr>
          <p:cNvPr id="180" name="TextBox 179"/>
          <p:cNvSpPr txBox="1"/>
          <p:nvPr/>
        </p:nvSpPr>
        <p:spPr>
          <a:xfrm>
            <a:off x="6497610" y="4051313"/>
            <a:ext cx="1143000" cy="8617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a:solidFill>
                  <a:schemeClr val="tx1"/>
                </a:solidFill>
              </a:rPr>
              <a:t>1940s</a:t>
            </a:r>
            <a:endParaRPr lang="en-US" sz="1000" dirty="0">
              <a:solidFill>
                <a:schemeClr val="tx1"/>
              </a:solidFill>
            </a:endParaRPr>
          </a:p>
          <a:p>
            <a:r>
              <a:rPr lang="en-US" sz="1000" dirty="0">
                <a:solidFill>
                  <a:schemeClr val="tx1"/>
                </a:solidFill>
              </a:rPr>
              <a:t>Beginning of significant groundwater development</a:t>
            </a:r>
          </a:p>
        </p:txBody>
      </p:sp>
      <p:sp>
        <p:nvSpPr>
          <p:cNvPr id="85" name="TextBox 84"/>
          <p:cNvSpPr txBox="1"/>
          <p:nvPr/>
        </p:nvSpPr>
        <p:spPr>
          <a:xfrm>
            <a:off x="6402704" y="2282795"/>
            <a:ext cx="1143000" cy="861774"/>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a:solidFill>
                  <a:schemeClr val="tx1"/>
                </a:solidFill>
              </a:rPr>
              <a:t>Pre-1963</a:t>
            </a:r>
            <a:endParaRPr lang="en-US" sz="1000" dirty="0">
              <a:solidFill>
                <a:schemeClr val="tx1"/>
              </a:solidFill>
            </a:endParaRPr>
          </a:p>
          <a:p>
            <a:r>
              <a:rPr lang="en-US" sz="1000" dirty="0">
                <a:solidFill>
                  <a:schemeClr val="tx1"/>
                </a:solidFill>
              </a:rPr>
              <a:t>Surface water and groundwater managed separately</a:t>
            </a:r>
          </a:p>
        </p:txBody>
      </p:sp>
      <p:grpSp>
        <p:nvGrpSpPr>
          <p:cNvPr id="103" name="Group 102"/>
          <p:cNvGrpSpPr/>
          <p:nvPr/>
        </p:nvGrpSpPr>
        <p:grpSpPr>
          <a:xfrm>
            <a:off x="0" y="3457371"/>
            <a:ext cx="767022" cy="326056"/>
            <a:chOff x="-2203310" y="5085258"/>
            <a:chExt cx="1161993" cy="435634"/>
          </a:xfrm>
        </p:grpSpPr>
        <p:grpSp>
          <p:nvGrpSpPr>
            <p:cNvPr id="104" name="Group 103"/>
            <p:cNvGrpSpPr/>
            <p:nvPr/>
          </p:nvGrpSpPr>
          <p:grpSpPr>
            <a:xfrm>
              <a:off x="-2132423" y="5085258"/>
              <a:ext cx="1020218" cy="435634"/>
              <a:chOff x="457201" y="3429000"/>
              <a:chExt cx="1920236" cy="457200"/>
            </a:xfrm>
          </p:grpSpPr>
          <p:sp>
            <p:nvSpPr>
              <p:cNvPr id="106" name="Rectangle 105"/>
              <p:cNvSpPr/>
              <p:nvPr/>
            </p:nvSpPr>
            <p:spPr>
              <a:xfrm rot="10800000">
                <a:off x="218541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7" name="Rectangle 106"/>
              <p:cNvSpPr/>
              <p:nvPr/>
            </p:nvSpPr>
            <p:spPr>
              <a:xfrm rot="10800000">
                <a:off x="180136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8" name="Rectangle 107"/>
              <p:cNvSpPr/>
              <p:nvPr/>
            </p:nvSpPr>
            <p:spPr>
              <a:xfrm rot="10800000">
                <a:off x="141731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Rectangle 108"/>
              <p:cNvSpPr/>
              <p:nvPr/>
            </p:nvSpPr>
            <p:spPr>
              <a:xfrm rot="10800000">
                <a:off x="103327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0" name="Rectangle 109"/>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1" name="Rectangle 110"/>
              <p:cNvSpPr/>
              <p:nvPr/>
            </p:nvSpPr>
            <p:spPr>
              <a:xfrm rot="10800000">
                <a:off x="199338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2" name="Rectangle 111"/>
              <p:cNvSpPr/>
              <p:nvPr/>
            </p:nvSpPr>
            <p:spPr>
              <a:xfrm rot="10800000">
                <a:off x="160934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Rectangle 112"/>
              <p:cNvSpPr/>
              <p:nvPr/>
            </p:nvSpPr>
            <p:spPr>
              <a:xfrm rot="10800000">
                <a:off x="122529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Rectangle 113"/>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Rectangle 114"/>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05" name="TextBox 104"/>
            <p:cNvSpPr txBox="1"/>
            <p:nvPr/>
          </p:nvSpPr>
          <p:spPr>
            <a:xfrm>
              <a:off x="-2203310" y="5091633"/>
              <a:ext cx="1161993" cy="396109"/>
            </a:xfrm>
            <a:prstGeom prst="rect">
              <a:avLst/>
            </a:prstGeom>
            <a:noFill/>
          </p:spPr>
          <p:txBody>
            <a:bodyPr wrap="none" rtlCol="0">
              <a:spAutoFit/>
            </a:bodyPr>
            <a:lstStyle/>
            <a:p>
              <a:pPr algn="ctr"/>
              <a:r>
                <a:rPr lang="en-US" sz="1400" dirty="0">
                  <a:latin typeface="Montserrat Semi Bold" panose="00000700000000000000" pitchFamily="50" charset="0"/>
                </a:rPr>
                <a:t>1840’s</a:t>
              </a:r>
            </a:p>
          </p:txBody>
        </p:sp>
      </p:grpSp>
      <p:grpSp>
        <p:nvGrpSpPr>
          <p:cNvPr id="116" name="Group 115"/>
          <p:cNvGrpSpPr/>
          <p:nvPr/>
        </p:nvGrpSpPr>
        <p:grpSpPr>
          <a:xfrm>
            <a:off x="675189" y="3457371"/>
            <a:ext cx="760370" cy="326056"/>
            <a:chOff x="-1179860" y="5085258"/>
            <a:chExt cx="1151915" cy="435634"/>
          </a:xfrm>
        </p:grpSpPr>
        <p:grpSp>
          <p:nvGrpSpPr>
            <p:cNvPr id="117" name="Group 116"/>
            <p:cNvGrpSpPr/>
            <p:nvPr/>
          </p:nvGrpSpPr>
          <p:grpSpPr>
            <a:xfrm>
              <a:off x="-1114012" y="5085258"/>
              <a:ext cx="1020218" cy="435634"/>
              <a:chOff x="1706457" y="3363469"/>
              <a:chExt cx="1020218" cy="435634"/>
            </a:xfrm>
          </p:grpSpPr>
          <p:sp>
            <p:nvSpPr>
              <p:cNvPr id="119" name="Rectangle 118"/>
              <p:cNvSpPr/>
              <p:nvPr/>
            </p:nvSpPr>
            <p:spPr>
              <a:xfrm rot="10800000">
                <a:off x="2624653"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Rectangle 119"/>
              <p:cNvSpPr/>
              <p:nvPr/>
            </p:nvSpPr>
            <p:spPr>
              <a:xfrm rot="10800000">
                <a:off x="2420610"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Rectangle 120"/>
              <p:cNvSpPr/>
              <p:nvPr/>
            </p:nvSpPr>
            <p:spPr>
              <a:xfrm rot="10800000">
                <a:off x="2216566"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2" name="Rectangle 121"/>
              <p:cNvSpPr/>
              <p:nvPr/>
            </p:nvSpPr>
            <p:spPr>
              <a:xfrm rot="10800000">
                <a:off x="2012522"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Rectangle 122"/>
              <p:cNvSpPr/>
              <p:nvPr/>
            </p:nvSpPr>
            <p:spPr>
              <a:xfrm rot="10800000">
                <a:off x="1808479"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4" name="Rectangle 123"/>
              <p:cNvSpPr/>
              <p:nvPr/>
            </p:nvSpPr>
            <p:spPr>
              <a:xfrm rot="10800000">
                <a:off x="2522631"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5" name="Rectangle 124"/>
              <p:cNvSpPr/>
              <p:nvPr/>
            </p:nvSpPr>
            <p:spPr>
              <a:xfrm rot="10800000">
                <a:off x="2318588"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Rectangle 125"/>
              <p:cNvSpPr/>
              <p:nvPr/>
            </p:nvSpPr>
            <p:spPr>
              <a:xfrm rot="10800000">
                <a:off x="2114544"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7" name="Rectangle 126"/>
              <p:cNvSpPr/>
              <p:nvPr/>
            </p:nvSpPr>
            <p:spPr>
              <a:xfrm rot="10800000">
                <a:off x="1910501"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8" name="Rectangle 127"/>
              <p:cNvSpPr/>
              <p:nvPr/>
            </p:nvSpPr>
            <p:spPr>
              <a:xfrm rot="10800000">
                <a:off x="1706457"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18" name="Rectangle 117"/>
            <p:cNvSpPr/>
            <p:nvPr/>
          </p:nvSpPr>
          <p:spPr>
            <a:xfrm>
              <a:off x="-1179860" y="5091633"/>
              <a:ext cx="1151915" cy="396109"/>
            </a:xfrm>
            <a:prstGeom prst="rect">
              <a:avLst/>
            </a:prstGeom>
          </p:spPr>
          <p:txBody>
            <a:bodyPr wrap="none">
              <a:spAutoFit/>
            </a:bodyPr>
            <a:lstStyle/>
            <a:p>
              <a:pPr algn="ctr"/>
              <a:r>
                <a:rPr lang="en-US" sz="1400" dirty="0">
                  <a:latin typeface="Montserrat Semi Bold" panose="00000700000000000000" pitchFamily="50" charset="0"/>
                </a:rPr>
                <a:t>1850’s</a:t>
              </a:r>
            </a:p>
          </p:txBody>
        </p:sp>
      </p:grpSp>
      <p:grpSp>
        <p:nvGrpSpPr>
          <p:cNvPr id="129" name="Group 128"/>
          <p:cNvGrpSpPr/>
          <p:nvPr/>
        </p:nvGrpSpPr>
        <p:grpSpPr>
          <a:xfrm>
            <a:off x="1343724" y="3457371"/>
            <a:ext cx="767022" cy="326056"/>
            <a:chOff x="-163703" y="5085258"/>
            <a:chExt cx="1161993" cy="435634"/>
          </a:xfrm>
        </p:grpSpPr>
        <p:grpSp>
          <p:nvGrpSpPr>
            <p:cNvPr id="130" name="Group 129"/>
            <p:cNvGrpSpPr/>
            <p:nvPr/>
          </p:nvGrpSpPr>
          <p:grpSpPr>
            <a:xfrm>
              <a:off x="-92816" y="5085258"/>
              <a:ext cx="1020218" cy="435634"/>
              <a:chOff x="2726674" y="3363469"/>
              <a:chExt cx="1020218" cy="435634"/>
            </a:xfrm>
          </p:grpSpPr>
          <p:sp>
            <p:nvSpPr>
              <p:cNvPr id="132" name="Rectangle 131"/>
              <p:cNvSpPr/>
              <p:nvPr/>
            </p:nvSpPr>
            <p:spPr>
              <a:xfrm rot="10800000">
                <a:off x="3644870"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3" name="Rectangle 132"/>
              <p:cNvSpPr/>
              <p:nvPr/>
            </p:nvSpPr>
            <p:spPr>
              <a:xfrm rot="10800000">
                <a:off x="3440827"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4" name="Rectangle 133"/>
              <p:cNvSpPr/>
              <p:nvPr/>
            </p:nvSpPr>
            <p:spPr>
              <a:xfrm rot="10800000">
                <a:off x="3236783"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5" name="Rectangle 134"/>
              <p:cNvSpPr/>
              <p:nvPr/>
            </p:nvSpPr>
            <p:spPr>
              <a:xfrm rot="10800000">
                <a:off x="3032739"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Rectangle 135"/>
              <p:cNvSpPr/>
              <p:nvPr/>
            </p:nvSpPr>
            <p:spPr>
              <a:xfrm rot="10800000">
                <a:off x="2828696"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7" name="Rectangle 136"/>
              <p:cNvSpPr/>
              <p:nvPr/>
            </p:nvSpPr>
            <p:spPr>
              <a:xfrm rot="10800000">
                <a:off x="354284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8" name="Rectangle 137"/>
              <p:cNvSpPr/>
              <p:nvPr/>
            </p:nvSpPr>
            <p:spPr>
              <a:xfrm rot="10800000">
                <a:off x="3338805"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9" name="Rectangle 138"/>
              <p:cNvSpPr/>
              <p:nvPr/>
            </p:nvSpPr>
            <p:spPr>
              <a:xfrm rot="10800000">
                <a:off x="3134761"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0" name="Rectangle 139"/>
              <p:cNvSpPr/>
              <p:nvPr/>
            </p:nvSpPr>
            <p:spPr>
              <a:xfrm rot="10800000">
                <a:off x="293071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1" name="Rectangle 140"/>
              <p:cNvSpPr/>
              <p:nvPr/>
            </p:nvSpPr>
            <p:spPr>
              <a:xfrm rot="10800000">
                <a:off x="2726674"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31" name="Rectangle 130"/>
            <p:cNvSpPr/>
            <p:nvPr/>
          </p:nvSpPr>
          <p:spPr>
            <a:xfrm>
              <a:off x="-163703" y="5091633"/>
              <a:ext cx="1161993" cy="396109"/>
            </a:xfrm>
            <a:prstGeom prst="rect">
              <a:avLst/>
            </a:prstGeom>
          </p:spPr>
          <p:txBody>
            <a:bodyPr wrap="none">
              <a:spAutoFit/>
            </a:bodyPr>
            <a:lstStyle/>
            <a:p>
              <a:pPr algn="ctr"/>
              <a:r>
                <a:rPr lang="en-US" sz="1400">
                  <a:latin typeface="Montserrat Semi Bold" panose="00000700000000000000" pitchFamily="50" charset="0"/>
                </a:rPr>
                <a:t>1860’s</a:t>
              </a:r>
              <a:endParaRPr lang="en-US" sz="1400" dirty="0">
                <a:latin typeface="Montserrat Semi Bold" panose="00000700000000000000" pitchFamily="50" charset="0"/>
              </a:endParaRPr>
            </a:p>
          </p:txBody>
        </p:sp>
      </p:grpSp>
      <p:grpSp>
        <p:nvGrpSpPr>
          <p:cNvPr id="142" name="Group 141"/>
          <p:cNvGrpSpPr/>
          <p:nvPr/>
        </p:nvGrpSpPr>
        <p:grpSpPr>
          <a:xfrm>
            <a:off x="2018912" y="3457371"/>
            <a:ext cx="760370" cy="326056"/>
            <a:chOff x="860614" y="5085258"/>
            <a:chExt cx="1151915" cy="435634"/>
          </a:xfrm>
        </p:grpSpPr>
        <p:grpSp>
          <p:nvGrpSpPr>
            <p:cNvPr id="143" name="Group 142"/>
            <p:cNvGrpSpPr/>
            <p:nvPr/>
          </p:nvGrpSpPr>
          <p:grpSpPr>
            <a:xfrm>
              <a:off x="926462" y="5085258"/>
              <a:ext cx="1020218" cy="435634"/>
              <a:chOff x="3746892" y="3363469"/>
              <a:chExt cx="1020218" cy="435634"/>
            </a:xfrm>
          </p:grpSpPr>
          <p:sp>
            <p:nvSpPr>
              <p:cNvPr id="145" name="Rectangle 144"/>
              <p:cNvSpPr/>
              <p:nvPr/>
            </p:nvSpPr>
            <p:spPr>
              <a:xfrm>
                <a:off x="3746892"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6" name="Rectangle 145"/>
              <p:cNvSpPr/>
              <p:nvPr/>
            </p:nvSpPr>
            <p:spPr>
              <a:xfrm>
                <a:off x="395093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7" name="Rectangle 146"/>
              <p:cNvSpPr/>
              <p:nvPr/>
            </p:nvSpPr>
            <p:spPr>
              <a:xfrm>
                <a:off x="4154979"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8" name="Rectangle 147"/>
              <p:cNvSpPr/>
              <p:nvPr/>
            </p:nvSpPr>
            <p:spPr>
              <a:xfrm>
                <a:off x="4359023"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9" name="Rectangle 148"/>
              <p:cNvSpPr/>
              <p:nvPr/>
            </p:nvSpPr>
            <p:spPr>
              <a:xfrm>
                <a:off x="456306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0" name="Rectangle 149"/>
              <p:cNvSpPr/>
              <p:nvPr/>
            </p:nvSpPr>
            <p:spPr>
              <a:xfrm>
                <a:off x="3848914"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1" name="Rectangle 150"/>
              <p:cNvSpPr/>
              <p:nvPr/>
            </p:nvSpPr>
            <p:spPr>
              <a:xfrm>
                <a:off x="4052957"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2" name="Rectangle 151"/>
              <p:cNvSpPr/>
              <p:nvPr/>
            </p:nvSpPr>
            <p:spPr>
              <a:xfrm>
                <a:off x="4257001"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3" name="Rectangle 152"/>
              <p:cNvSpPr/>
              <p:nvPr/>
            </p:nvSpPr>
            <p:spPr>
              <a:xfrm>
                <a:off x="4461045"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4" name="Rectangle 153"/>
              <p:cNvSpPr/>
              <p:nvPr/>
            </p:nvSpPr>
            <p:spPr>
              <a:xfrm>
                <a:off x="4665088"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44" name="Rectangle 143"/>
            <p:cNvSpPr/>
            <p:nvPr/>
          </p:nvSpPr>
          <p:spPr>
            <a:xfrm>
              <a:off x="860614" y="5091633"/>
              <a:ext cx="1151915" cy="396109"/>
            </a:xfrm>
            <a:prstGeom prst="rect">
              <a:avLst/>
            </a:prstGeom>
          </p:spPr>
          <p:txBody>
            <a:bodyPr wrap="none">
              <a:spAutoFit/>
            </a:bodyPr>
            <a:lstStyle/>
            <a:p>
              <a:pPr algn="ctr"/>
              <a:r>
                <a:rPr lang="en-US" sz="1400" dirty="0">
                  <a:latin typeface="Montserrat Semi Bold" panose="00000700000000000000" pitchFamily="50" charset="0"/>
                </a:rPr>
                <a:t>1870’s</a:t>
              </a:r>
            </a:p>
          </p:txBody>
        </p:sp>
      </p:grpSp>
      <p:grpSp>
        <p:nvGrpSpPr>
          <p:cNvPr id="155" name="Group 154"/>
          <p:cNvGrpSpPr/>
          <p:nvPr/>
        </p:nvGrpSpPr>
        <p:grpSpPr>
          <a:xfrm>
            <a:off x="2686617" y="3457371"/>
            <a:ext cx="768686" cy="326056"/>
            <a:chOff x="1875466" y="5085258"/>
            <a:chExt cx="1164513" cy="435634"/>
          </a:xfrm>
        </p:grpSpPr>
        <p:grpSp>
          <p:nvGrpSpPr>
            <p:cNvPr id="156" name="Group 155"/>
            <p:cNvGrpSpPr/>
            <p:nvPr/>
          </p:nvGrpSpPr>
          <p:grpSpPr>
            <a:xfrm>
              <a:off x="1947612" y="5085258"/>
              <a:ext cx="1020218" cy="435634"/>
              <a:chOff x="457201" y="3429000"/>
              <a:chExt cx="1920240" cy="457200"/>
            </a:xfrm>
          </p:grpSpPr>
          <p:sp>
            <p:nvSpPr>
              <p:cNvPr id="158" name="Rectangle 157"/>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9" name="Rectangle 158"/>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0" name="Rectangle 159"/>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1" name="Rectangle 160"/>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2" name="Rectangle 161"/>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3" name="Rectangle 162"/>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4" name="Rectangle 163"/>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5" name="Rectangle 164"/>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6" name="Rectangle 165"/>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7" name="Rectangle 166"/>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57" name="Rectangle 156"/>
            <p:cNvSpPr/>
            <p:nvPr/>
          </p:nvSpPr>
          <p:spPr>
            <a:xfrm>
              <a:off x="1875466" y="5091633"/>
              <a:ext cx="1164513" cy="396109"/>
            </a:xfrm>
            <a:prstGeom prst="rect">
              <a:avLst/>
            </a:prstGeom>
          </p:spPr>
          <p:txBody>
            <a:bodyPr wrap="none">
              <a:spAutoFit/>
            </a:bodyPr>
            <a:lstStyle/>
            <a:p>
              <a:pPr algn="ctr"/>
              <a:r>
                <a:rPr lang="en-US" sz="1400" dirty="0">
                  <a:latin typeface="Montserrat Semi Bold" panose="00000700000000000000" pitchFamily="50" charset="0"/>
                </a:rPr>
                <a:t>1880’s</a:t>
              </a:r>
            </a:p>
          </p:txBody>
        </p:sp>
      </p:grpSp>
      <p:grpSp>
        <p:nvGrpSpPr>
          <p:cNvPr id="168" name="Group 167"/>
          <p:cNvGrpSpPr/>
          <p:nvPr/>
        </p:nvGrpSpPr>
        <p:grpSpPr>
          <a:xfrm>
            <a:off x="3359311" y="3457371"/>
            <a:ext cx="767022" cy="326056"/>
            <a:chOff x="2896394" y="5085258"/>
            <a:chExt cx="1161993" cy="435634"/>
          </a:xfrm>
        </p:grpSpPr>
        <p:grpSp>
          <p:nvGrpSpPr>
            <p:cNvPr id="169" name="Group 168"/>
            <p:cNvGrpSpPr/>
            <p:nvPr/>
          </p:nvGrpSpPr>
          <p:grpSpPr>
            <a:xfrm>
              <a:off x="2967281" y="5085258"/>
              <a:ext cx="1020218" cy="435634"/>
              <a:chOff x="2377441" y="3429000"/>
              <a:chExt cx="1920240" cy="457200"/>
            </a:xfrm>
          </p:grpSpPr>
          <p:sp>
            <p:nvSpPr>
              <p:cNvPr id="171" name="Rectangle 170"/>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2" name="Rectangle 171"/>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3" name="Rectangle 172"/>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4" name="Rectangle 173"/>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5" name="Rectangle 174"/>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6" name="Rectangle 175"/>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5" name="Rectangle 184"/>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6" name="Rectangle 185"/>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7" name="Rectangle 186"/>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8" name="Rectangle 187"/>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70" name="Rectangle 169"/>
            <p:cNvSpPr/>
            <p:nvPr/>
          </p:nvSpPr>
          <p:spPr>
            <a:xfrm>
              <a:off x="2896394" y="5091633"/>
              <a:ext cx="1161993" cy="396109"/>
            </a:xfrm>
            <a:prstGeom prst="rect">
              <a:avLst/>
            </a:prstGeom>
          </p:spPr>
          <p:txBody>
            <a:bodyPr wrap="none">
              <a:spAutoFit/>
            </a:bodyPr>
            <a:lstStyle/>
            <a:p>
              <a:pPr algn="ctr"/>
              <a:r>
                <a:rPr lang="en-US" sz="1400" dirty="0">
                  <a:latin typeface="Montserrat Semi Bold" panose="00000700000000000000" pitchFamily="50" charset="0"/>
                </a:rPr>
                <a:t>1890’s</a:t>
              </a:r>
            </a:p>
          </p:txBody>
        </p:sp>
      </p:grpSp>
      <p:grpSp>
        <p:nvGrpSpPr>
          <p:cNvPr id="189" name="Group 188"/>
          <p:cNvGrpSpPr/>
          <p:nvPr/>
        </p:nvGrpSpPr>
        <p:grpSpPr>
          <a:xfrm>
            <a:off x="4025351" y="3457371"/>
            <a:ext cx="778664" cy="326056"/>
            <a:chOff x="3907785" y="5085258"/>
            <a:chExt cx="1179630" cy="435634"/>
          </a:xfrm>
        </p:grpSpPr>
        <p:grpSp>
          <p:nvGrpSpPr>
            <p:cNvPr id="190" name="Group 189"/>
            <p:cNvGrpSpPr/>
            <p:nvPr/>
          </p:nvGrpSpPr>
          <p:grpSpPr>
            <a:xfrm>
              <a:off x="3987489" y="5085258"/>
              <a:ext cx="1020218" cy="435634"/>
              <a:chOff x="4297681" y="3429000"/>
              <a:chExt cx="1920240" cy="457200"/>
            </a:xfrm>
          </p:grpSpPr>
          <p:sp>
            <p:nvSpPr>
              <p:cNvPr id="192" name="Rectangle 191"/>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3" name="Rectangle 192"/>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4" name="Rectangle 193"/>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5" name="Rectangle 194"/>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6" name="Rectangle 195"/>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7" name="Rectangle 196"/>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8" name="Rectangle 197"/>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9" name="Rectangle 198"/>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0" name="Rectangle 199"/>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1" name="Rectangle 200"/>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91" name="Rectangle 190"/>
            <p:cNvSpPr/>
            <p:nvPr/>
          </p:nvSpPr>
          <p:spPr>
            <a:xfrm>
              <a:off x="3907785" y="5091633"/>
              <a:ext cx="1179630" cy="396109"/>
            </a:xfrm>
            <a:prstGeom prst="rect">
              <a:avLst/>
            </a:prstGeom>
          </p:spPr>
          <p:txBody>
            <a:bodyPr wrap="none">
              <a:spAutoFit/>
            </a:bodyPr>
            <a:lstStyle/>
            <a:p>
              <a:pPr algn="ctr"/>
              <a:r>
                <a:rPr lang="en-US" sz="1400" dirty="0">
                  <a:latin typeface="Montserrat Semi Bold" panose="00000700000000000000" pitchFamily="50" charset="0"/>
                </a:rPr>
                <a:t>1900’s</a:t>
              </a:r>
            </a:p>
          </p:txBody>
        </p:sp>
      </p:grpSp>
      <p:grpSp>
        <p:nvGrpSpPr>
          <p:cNvPr id="202" name="Group 201"/>
          <p:cNvGrpSpPr/>
          <p:nvPr/>
        </p:nvGrpSpPr>
        <p:grpSpPr>
          <a:xfrm>
            <a:off x="4724651" y="3457371"/>
            <a:ext cx="723782" cy="326056"/>
            <a:chOff x="4961449" y="5087263"/>
            <a:chExt cx="1096487" cy="435634"/>
          </a:xfrm>
        </p:grpSpPr>
        <p:grpSp>
          <p:nvGrpSpPr>
            <p:cNvPr id="203" name="Group 202"/>
            <p:cNvGrpSpPr/>
            <p:nvPr/>
          </p:nvGrpSpPr>
          <p:grpSpPr>
            <a:xfrm>
              <a:off x="4999582" y="5087263"/>
              <a:ext cx="1020218" cy="435634"/>
              <a:chOff x="6217921" y="3429000"/>
              <a:chExt cx="1920240" cy="457200"/>
            </a:xfrm>
          </p:grpSpPr>
          <p:sp>
            <p:nvSpPr>
              <p:cNvPr id="205" name="Rectangle 204"/>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6" name="Rectangle 205"/>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7" name="Rectangle 206"/>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8" name="Rectangle 207"/>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9" name="Rectangle 208"/>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0" name="Rectangle 209"/>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1" name="Rectangle 210"/>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2" name="Rectangle 211"/>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3" name="Rectangle 212"/>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4" name="Rectangle 213"/>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04" name="Rectangle 203"/>
            <p:cNvSpPr/>
            <p:nvPr/>
          </p:nvSpPr>
          <p:spPr>
            <a:xfrm>
              <a:off x="4961449" y="5093638"/>
              <a:ext cx="1096487" cy="396109"/>
            </a:xfrm>
            <a:prstGeom prst="rect">
              <a:avLst/>
            </a:prstGeom>
          </p:spPr>
          <p:txBody>
            <a:bodyPr wrap="none">
              <a:spAutoFit/>
            </a:bodyPr>
            <a:lstStyle/>
            <a:p>
              <a:pPr algn="ctr"/>
              <a:r>
                <a:rPr lang="en-US" sz="1400" dirty="0">
                  <a:latin typeface="Montserrat Semi Bold" panose="00000700000000000000" pitchFamily="50" charset="0"/>
                </a:rPr>
                <a:t>1910’s</a:t>
              </a:r>
            </a:p>
          </p:txBody>
        </p:sp>
      </p:grpSp>
      <p:grpSp>
        <p:nvGrpSpPr>
          <p:cNvPr id="215" name="Group 214"/>
          <p:cNvGrpSpPr/>
          <p:nvPr/>
        </p:nvGrpSpPr>
        <p:grpSpPr>
          <a:xfrm>
            <a:off x="5378221" y="3457371"/>
            <a:ext cx="760370" cy="326056"/>
            <a:chOff x="5950831" y="5085258"/>
            <a:chExt cx="1151915" cy="435634"/>
          </a:xfrm>
        </p:grpSpPr>
        <p:grpSp>
          <p:nvGrpSpPr>
            <p:cNvPr id="216" name="Group 215"/>
            <p:cNvGrpSpPr/>
            <p:nvPr/>
          </p:nvGrpSpPr>
          <p:grpSpPr>
            <a:xfrm>
              <a:off x="6016679" y="5085258"/>
              <a:ext cx="1020218" cy="435634"/>
              <a:chOff x="457201" y="3429000"/>
              <a:chExt cx="1920240" cy="457200"/>
            </a:xfrm>
          </p:grpSpPr>
          <p:sp>
            <p:nvSpPr>
              <p:cNvPr id="218" name="Rectangle 217"/>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9" name="Rectangle 218"/>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0" name="Rectangle 219"/>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1" name="Rectangle 220"/>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2" name="Rectangle 221"/>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3" name="Rectangle 222"/>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4" name="Rectangle 223"/>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5" name="Rectangle 224"/>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6" name="Rectangle 225"/>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7" name="Rectangle 226"/>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17" name="Rectangle 216"/>
            <p:cNvSpPr/>
            <p:nvPr/>
          </p:nvSpPr>
          <p:spPr>
            <a:xfrm>
              <a:off x="5950831" y="5091633"/>
              <a:ext cx="1151915" cy="396109"/>
            </a:xfrm>
            <a:prstGeom prst="rect">
              <a:avLst/>
            </a:prstGeom>
          </p:spPr>
          <p:txBody>
            <a:bodyPr wrap="none">
              <a:spAutoFit/>
            </a:bodyPr>
            <a:lstStyle/>
            <a:p>
              <a:pPr algn="ctr"/>
              <a:r>
                <a:rPr lang="en-US" sz="1400" dirty="0">
                  <a:latin typeface="Montserrat Semi Bold" panose="00000700000000000000" pitchFamily="50" charset="0"/>
                </a:rPr>
                <a:t>1920’s</a:t>
              </a:r>
            </a:p>
          </p:txBody>
        </p:sp>
      </p:grpSp>
      <p:grpSp>
        <p:nvGrpSpPr>
          <p:cNvPr id="228" name="Group 227"/>
          <p:cNvGrpSpPr/>
          <p:nvPr/>
        </p:nvGrpSpPr>
        <p:grpSpPr>
          <a:xfrm>
            <a:off x="6054240" y="3457371"/>
            <a:ext cx="752055" cy="326056"/>
            <a:chOff x="6971820" y="5085258"/>
            <a:chExt cx="1139318" cy="435634"/>
          </a:xfrm>
        </p:grpSpPr>
        <p:grpSp>
          <p:nvGrpSpPr>
            <p:cNvPr id="229" name="Group 228"/>
            <p:cNvGrpSpPr/>
            <p:nvPr/>
          </p:nvGrpSpPr>
          <p:grpSpPr>
            <a:xfrm>
              <a:off x="7031368" y="5085258"/>
              <a:ext cx="1020218" cy="435634"/>
              <a:chOff x="2377441" y="3429000"/>
              <a:chExt cx="1920240" cy="457200"/>
            </a:xfrm>
          </p:grpSpPr>
          <p:sp>
            <p:nvSpPr>
              <p:cNvPr id="231" name="Rectangle 230"/>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2" name="Rectangle 231"/>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3" name="Rectangle 232"/>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4" name="Rectangle 233"/>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5" name="Rectangle 234"/>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6" name="Rectangle 235"/>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7" name="Rectangle 236"/>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8" name="Rectangle 237"/>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9" name="Rectangle 238"/>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0" name="Rectangle 239"/>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30" name="Rectangle 229"/>
            <p:cNvSpPr/>
            <p:nvPr/>
          </p:nvSpPr>
          <p:spPr>
            <a:xfrm>
              <a:off x="6971820" y="5091633"/>
              <a:ext cx="1139318" cy="396109"/>
            </a:xfrm>
            <a:prstGeom prst="rect">
              <a:avLst/>
            </a:prstGeom>
          </p:spPr>
          <p:txBody>
            <a:bodyPr wrap="none">
              <a:spAutoFit/>
            </a:bodyPr>
            <a:lstStyle/>
            <a:p>
              <a:pPr algn="ctr"/>
              <a:r>
                <a:rPr lang="en-US" sz="1400" dirty="0">
                  <a:latin typeface="Montserrat Semi Bold" panose="00000700000000000000" pitchFamily="50" charset="0"/>
                </a:rPr>
                <a:t>1930’s</a:t>
              </a:r>
            </a:p>
          </p:txBody>
        </p:sp>
      </p:grpSp>
      <p:grpSp>
        <p:nvGrpSpPr>
          <p:cNvPr id="241" name="Group 240"/>
          <p:cNvGrpSpPr/>
          <p:nvPr/>
        </p:nvGrpSpPr>
        <p:grpSpPr>
          <a:xfrm>
            <a:off x="6719448" y="3457371"/>
            <a:ext cx="765359" cy="326056"/>
            <a:chOff x="7979619" y="5085258"/>
            <a:chExt cx="1159474" cy="435634"/>
          </a:xfrm>
        </p:grpSpPr>
        <p:grpSp>
          <p:nvGrpSpPr>
            <p:cNvPr id="242" name="Group 241"/>
            <p:cNvGrpSpPr/>
            <p:nvPr/>
          </p:nvGrpSpPr>
          <p:grpSpPr>
            <a:xfrm>
              <a:off x="8049247" y="5085258"/>
              <a:ext cx="1020218" cy="435634"/>
              <a:chOff x="4297681" y="3429000"/>
              <a:chExt cx="1920240" cy="457200"/>
            </a:xfrm>
          </p:grpSpPr>
          <p:sp>
            <p:nvSpPr>
              <p:cNvPr id="244" name="Rectangle 243"/>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5" name="Rectangle 244"/>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6" name="Rectangle 245"/>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7" name="Rectangle 246"/>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8" name="Rectangle 247"/>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9" name="Rectangle 248"/>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0" name="Rectangle 249"/>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1" name="Rectangle 250"/>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2" name="Rectangle 251"/>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3" name="Rectangle 252"/>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43" name="Rectangle 242"/>
            <p:cNvSpPr/>
            <p:nvPr/>
          </p:nvSpPr>
          <p:spPr>
            <a:xfrm>
              <a:off x="7979619" y="5091633"/>
              <a:ext cx="1159474" cy="396109"/>
            </a:xfrm>
            <a:prstGeom prst="rect">
              <a:avLst/>
            </a:prstGeom>
          </p:spPr>
          <p:txBody>
            <a:bodyPr wrap="none">
              <a:spAutoFit/>
            </a:bodyPr>
            <a:lstStyle/>
            <a:p>
              <a:pPr algn="ctr"/>
              <a:r>
                <a:rPr lang="en-US" sz="1400" dirty="0">
                  <a:latin typeface="Montserrat Semi Bold" panose="00000700000000000000" pitchFamily="50" charset="0"/>
                </a:rPr>
                <a:t>1940’s</a:t>
              </a:r>
            </a:p>
          </p:txBody>
        </p:sp>
      </p:grpSp>
      <p:grpSp>
        <p:nvGrpSpPr>
          <p:cNvPr id="254" name="Group 253"/>
          <p:cNvGrpSpPr/>
          <p:nvPr/>
        </p:nvGrpSpPr>
        <p:grpSpPr>
          <a:xfrm>
            <a:off x="7394637" y="3457371"/>
            <a:ext cx="758707" cy="326056"/>
            <a:chOff x="8999973" y="5085258"/>
            <a:chExt cx="1149396" cy="435634"/>
          </a:xfrm>
        </p:grpSpPr>
        <p:grpSp>
          <p:nvGrpSpPr>
            <p:cNvPr id="255" name="Group 254"/>
            <p:cNvGrpSpPr/>
            <p:nvPr/>
          </p:nvGrpSpPr>
          <p:grpSpPr>
            <a:xfrm>
              <a:off x="9064560" y="5085258"/>
              <a:ext cx="1020218" cy="435634"/>
              <a:chOff x="6217921" y="3429000"/>
              <a:chExt cx="1920240" cy="457200"/>
            </a:xfrm>
          </p:grpSpPr>
          <p:sp>
            <p:nvSpPr>
              <p:cNvPr id="257" name="Rectangle 256"/>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8" name="Rectangle 257"/>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9" name="Rectangle 258"/>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0" name="Rectangle 259"/>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1" name="Rectangle 260"/>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2" name="Rectangle 261"/>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3" name="Rectangle 262"/>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4" name="Rectangle 263"/>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5" name="Rectangle 264"/>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6" name="Rectangle 265"/>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56" name="Rectangle 255"/>
            <p:cNvSpPr/>
            <p:nvPr/>
          </p:nvSpPr>
          <p:spPr>
            <a:xfrm>
              <a:off x="8999973" y="5091633"/>
              <a:ext cx="1149396" cy="396109"/>
            </a:xfrm>
            <a:prstGeom prst="rect">
              <a:avLst/>
            </a:prstGeom>
          </p:spPr>
          <p:txBody>
            <a:bodyPr wrap="none">
              <a:spAutoFit/>
            </a:bodyPr>
            <a:lstStyle/>
            <a:p>
              <a:pPr algn="ctr"/>
              <a:r>
                <a:rPr lang="en-US" sz="1400" dirty="0">
                  <a:latin typeface="Montserrat Semi Bold" panose="00000700000000000000" pitchFamily="50" charset="0"/>
                </a:rPr>
                <a:t>1950’s</a:t>
              </a:r>
            </a:p>
          </p:txBody>
        </p:sp>
      </p:grpSp>
      <p:grpSp>
        <p:nvGrpSpPr>
          <p:cNvPr id="267" name="Group 266"/>
          <p:cNvGrpSpPr/>
          <p:nvPr/>
        </p:nvGrpSpPr>
        <p:grpSpPr>
          <a:xfrm>
            <a:off x="8063172" y="3457371"/>
            <a:ext cx="765359" cy="326056"/>
            <a:chOff x="10012223" y="5085258"/>
            <a:chExt cx="1159474" cy="435634"/>
          </a:xfrm>
        </p:grpSpPr>
        <p:grpSp>
          <p:nvGrpSpPr>
            <p:cNvPr id="268" name="Group 267"/>
            <p:cNvGrpSpPr/>
            <p:nvPr/>
          </p:nvGrpSpPr>
          <p:grpSpPr>
            <a:xfrm>
              <a:off x="10081851" y="5085258"/>
              <a:ext cx="1020218" cy="435634"/>
              <a:chOff x="8138161" y="3429000"/>
              <a:chExt cx="1920240" cy="457200"/>
            </a:xfrm>
          </p:grpSpPr>
          <p:sp>
            <p:nvSpPr>
              <p:cNvPr id="270" name="Rectangle 269"/>
              <p:cNvSpPr/>
              <p:nvPr/>
            </p:nvSpPr>
            <p:spPr>
              <a:xfrm rot="10800000">
                <a:off x="986637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1" name="Rectangle 270"/>
              <p:cNvSpPr/>
              <p:nvPr/>
            </p:nvSpPr>
            <p:spPr>
              <a:xfrm rot="10800000">
                <a:off x="948232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2" name="Rectangle 271"/>
              <p:cNvSpPr/>
              <p:nvPr/>
            </p:nvSpPr>
            <p:spPr>
              <a:xfrm rot="10800000">
                <a:off x="909828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3" name="Rectangle 272"/>
              <p:cNvSpPr/>
              <p:nvPr/>
            </p:nvSpPr>
            <p:spPr>
              <a:xfrm rot="10800000">
                <a:off x="871423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4" name="Rectangle 273"/>
              <p:cNvSpPr/>
              <p:nvPr/>
            </p:nvSpPr>
            <p:spPr>
              <a:xfrm rot="10800000">
                <a:off x="833018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5" name="Rectangle 274"/>
              <p:cNvSpPr/>
              <p:nvPr/>
            </p:nvSpPr>
            <p:spPr>
              <a:xfrm rot="10800000">
                <a:off x="967435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6" name="Rectangle 275"/>
              <p:cNvSpPr/>
              <p:nvPr/>
            </p:nvSpPr>
            <p:spPr>
              <a:xfrm rot="10800000">
                <a:off x="929030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7" name="Rectangle 276"/>
              <p:cNvSpPr/>
              <p:nvPr/>
            </p:nvSpPr>
            <p:spPr>
              <a:xfrm rot="10800000">
                <a:off x="890625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8" name="Rectangle 277"/>
              <p:cNvSpPr/>
              <p:nvPr/>
            </p:nvSpPr>
            <p:spPr>
              <a:xfrm rot="10800000">
                <a:off x="852220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9" name="Rectangle 278"/>
              <p:cNvSpPr/>
              <p:nvPr/>
            </p:nvSpPr>
            <p:spPr>
              <a:xfrm rot="10800000">
                <a:off x="813816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69" name="Rectangle 268"/>
            <p:cNvSpPr/>
            <p:nvPr/>
          </p:nvSpPr>
          <p:spPr>
            <a:xfrm>
              <a:off x="10012223" y="5091633"/>
              <a:ext cx="1159474" cy="396109"/>
            </a:xfrm>
            <a:prstGeom prst="rect">
              <a:avLst/>
            </a:prstGeom>
          </p:spPr>
          <p:txBody>
            <a:bodyPr wrap="none">
              <a:spAutoFit/>
            </a:bodyPr>
            <a:lstStyle/>
            <a:p>
              <a:pPr algn="ctr"/>
              <a:r>
                <a:rPr lang="en-US" sz="1400" dirty="0">
                  <a:latin typeface="Montserrat Semi Bold" panose="00000700000000000000" pitchFamily="50" charset="0"/>
                </a:rPr>
                <a:t>1960’s</a:t>
              </a:r>
            </a:p>
          </p:txBody>
        </p:sp>
      </p:grpSp>
      <p:grpSp>
        <p:nvGrpSpPr>
          <p:cNvPr id="280" name="Group 279"/>
          <p:cNvGrpSpPr/>
          <p:nvPr/>
        </p:nvGrpSpPr>
        <p:grpSpPr>
          <a:xfrm>
            <a:off x="8738360" y="3457371"/>
            <a:ext cx="758707" cy="326056"/>
            <a:chOff x="11032575" y="5085257"/>
            <a:chExt cx="1149396" cy="435634"/>
          </a:xfrm>
        </p:grpSpPr>
        <p:grpSp>
          <p:nvGrpSpPr>
            <p:cNvPr id="281" name="Group 280"/>
            <p:cNvGrpSpPr/>
            <p:nvPr/>
          </p:nvGrpSpPr>
          <p:grpSpPr>
            <a:xfrm>
              <a:off x="11097164" y="5085257"/>
              <a:ext cx="1020218" cy="435634"/>
              <a:chOff x="10058401" y="3429000"/>
              <a:chExt cx="1920240" cy="457200"/>
            </a:xfrm>
          </p:grpSpPr>
          <p:sp>
            <p:nvSpPr>
              <p:cNvPr id="283" name="Rectangle 282"/>
              <p:cNvSpPr/>
              <p:nvPr/>
            </p:nvSpPr>
            <p:spPr>
              <a:xfrm rot="10800000">
                <a:off x="1178661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4" name="Rectangle 283"/>
              <p:cNvSpPr/>
              <p:nvPr/>
            </p:nvSpPr>
            <p:spPr>
              <a:xfrm rot="10800000">
                <a:off x="1140256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5" name="Rectangle 284"/>
              <p:cNvSpPr/>
              <p:nvPr/>
            </p:nvSpPr>
            <p:spPr>
              <a:xfrm rot="10800000">
                <a:off x="1101852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6" name="Rectangle 285"/>
              <p:cNvSpPr/>
              <p:nvPr/>
            </p:nvSpPr>
            <p:spPr>
              <a:xfrm rot="10800000">
                <a:off x="1063447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7" name="Rectangle 286"/>
              <p:cNvSpPr/>
              <p:nvPr/>
            </p:nvSpPr>
            <p:spPr>
              <a:xfrm rot="10800000">
                <a:off x="1025042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8" name="Rectangle 287"/>
              <p:cNvSpPr/>
              <p:nvPr/>
            </p:nvSpPr>
            <p:spPr>
              <a:xfrm rot="10800000">
                <a:off x="1159459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9" name="Rectangle 288"/>
              <p:cNvSpPr/>
              <p:nvPr/>
            </p:nvSpPr>
            <p:spPr>
              <a:xfrm rot="10800000">
                <a:off x="1121054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0" name="Rectangle 289"/>
              <p:cNvSpPr/>
              <p:nvPr/>
            </p:nvSpPr>
            <p:spPr>
              <a:xfrm rot="10800000">
                <a:off x="1082649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1" name="Rectangle 290"/>
              <p:cNvSpPr/>
              <p:nvPr/>
            </p:nvSpPr>
            <p:spPr>
              <a:xfrm rot="10800000">
                <a:off x="1044244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2" name="Rectangle 291"/>
              <p:cNvSpPr/>
              <p:nvPr/>
            </p:nvSpPr>
            <p:spPr>
              <a:xfrm rot="10800000">
                <a:off x="1005840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82" name="Rectangle 281"/>
            <p:cNvSpPr/>
            <p:nvPr/>
          </p:nvSpPr>
          <p:spPr>
            <a:xfrm>
              <a:off x="11032575" y="5091632"/>
              <a:ext cx="1149396" cy="396109"/>
            </a:xfrm>
            <a:prstGeom prst="rect">
              <a:avLst/>
            </a:prstGeom>
          </p:spPr>
          <p:txBody>
            <a:bodyPr wrap="none">
              <a:spAutoFit/>
            </a:bodyPr>
            <a:lstStyle/>
            <a:p>
              <a:pPr algn="ctr"/>
              <a:r>
                <a:rPr lang="en-US" sz="1400" dirty="0">
                  <a:latin typeface="Montserrat Semi Bold" panose="00000700000000000000" pitchFamily="50" charset="0"/>
                </a:rPr>
                <a:t>1970’s</a:t>
              </a:r>
            </a:p>
          </p:txBody>
        </p:sp>
      </p:grpSp>
      <p:grpSp>
        <p:nvGrpSpPr>
          <p:cNvPr id="293" name="Group 292"/>
          <p:cNvGrpSpPr/>
          <p:nvPr/>
        </p:nvGrpSpPr>
        <p:grpSpPr>
          <a:xfrm>
            <a:off x="9406067" y="3457371"/>
            <a:ext cx="767022" cy="326056"/>
            <a:chOff x="12045553" y="5093279"/>
            <a:chExt cx="1161993" cy="435634"/>
          </a:xfrm>
        </p:grpSpPr>
        <p:grpSp>
          <p:nvGrpSpPr>
            <p:cNvPr id="294" name="Group 293"/>
            <p:cNvGrpSpPr/>
            <p:nvPr/>
          </p:nvGrpSpPr>
          <p:grpSpPr>
            <a:xfrm>
              <a:off x="12116440" y="5093279"/>
              <a:ext cx="1020218" cy="435634"/>
              <a:chOff x="2726674" y="3363469"/>
              <a:chExt cx="1020218" cy="435634"/>
            </a:xfrm>
          </p:grpSpPr>
          <p:sp>
            <p:nvSpPr>
              <p:cNvPr id="296" name="Rectangle 295"/>
              <p:cNvSpPr/>
              <p:nvPr/>
            </p:nvSpPr>
            <p:spPr>
              <a:xfrm rot="10800000">
                <a:off x="3644870"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7" name="Rectangle 296"/>
              <p:cNvSpPr/>
              <p:nvPr/>
            </p:nvSpPr>
            <p:spPr>
              <a:xfrm rot="10800000">
                <a:off x="3440827"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8" name="Rectangle 297"/>
              <p:cNvSpPr/>
              <p:nvPr/>
            </p:nvSpPr>
            <p:spPr>
              <a:xfrm rot="10800000">
                <a:off x="3236783"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9" name="Rectangle 298"/>
              <p:cNvSpPr/>
              <p:nvPr/>
            </p:nvSpPr>
            <p:spPr>
              <a:xfrm rot="10800000">
                <a:off x="3032739"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0" name="Rectangle 299"/>
              <p:cNvSpPr/>
              <p:nvPr/>
            </p:nvSpPr>
            <p:spPr>
              <a:xfrm rot="10800000">
                <a:off x="2828696"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1" name="Rectangle 300"/>
              <p:cNvSpPr/>
              <p:nvPr/>
            </p:nvSpPr>
            <p:spPr>
              <a:xfrm rot="10800000">
                <a:off x="354284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2" name="Rectangle 301"/>
              <p:cNvSpPr/>
              <p:nvPr/>
            </p:nvSpPr>
            <p:spPr>
              <a:xfrm rot="10800000">
                <a:off x="3338805"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3" name="Rectangle 302"/>
              <p:cNvSpPr/>
              <p:nvPr/>
            </p:nvSpPr>
            <p:spPr>
              <a:xfrm rot="10800000">
                <a:off x="3134761"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4" name="Rectangle 303"/>
              <p:cNvSpPr/>
              <p:nvPr/>
            </p:nvSpPr>
            <p:spPr>
              <a:xfrm rot="10800000">
                <a:off x="293071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5" name="Rectangle 304"/>
              <p:cNvSpPr/>
              <p:nvPr/>
            </p:nvSpPr>
            <p:spPr>
              <a:xfrm rot="10800000">
                <a:off x="2726674"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95" name="Rectangle 294"/>
            <p:cNvSpPr/>
            <p:nvPr/>
          </p:nvSpPr>
          <p:spPr>
            <a:xfrm>
              <a:off x="12045553" y="5099654"/>
              <a:ext cx="1161993" cy="396109"/>
            </a:xfrm>
            <a:prstGeom prst="rect">
              <a:avLst/>
            </a:prstGeom>
          </p:spPr>
          <p:txBody>
            <a:bodyPr wrap="none">
              <a:spAutoFit/>
            </a:bodyPr>
            <a:lstStyle/>
            <a:p>
              <a:pPr algn="ctr"/>
              <a:r>
                <a:rPr lang="en-US" sz="1400" dirty="0">
                  <a:latin typeface="Montserrat Semi Bold" panose="00000700000000000000" pitchFamily="50" charset="0"/>
                </a:rPr>
                <a:t>1980’s</a:t>
              </a:r>
            </a:p>
          </p:txBody>
        </p:sp>
      </p:grpSp>
      <p:grpSp>
        <p:nvGrpSpPr>
          <p:cNvPr id="306" name="Group 305"/>
          <p:cNvGrpSpPr/>
          <p:nvPr/>
        </p:nvGrpSpPr>
        <p:grpSpPr>
          <a:xfrm>
            <a:off x="10078757" y="3457371"/>
            <a:ext cx="765359" cy="326056"/>
            <a:chOff x="13064139" y="5085258"/>
            <a:chExt cx="1159474" cy="435634"/>
          </a:xfrm>
        </p:grpSpPr>
        <p:grpSp>
          <p:nvGrpSpPr>
            <p:cNvPr id="307" name="Group 306"/>
            <p:cNvGrpSpPr/>
            <p:nvPr/>
          </p:nvGrpSpPr>
          <p:grpSpPr>
            <a:xfrm>
              <a:off x="13133767" y="5085258"/>
              <a:ext cx="1020218" cy="435634"/>
              <a:chOff x="3746892" y="3363469"/>
              <a:chExt cx="1020218" cy="435634"/>
            </a:xfrm>
          </p:grpSpPr>
          <p:sp>
            <p:nvSpPr>
              <p:cNvPr id="309" name="Rectangle 308"/>
              <p:cNvSpPr/>
              <p:nvPr/>
            </p:nvSpPr>
            <p:spPr>
              <a:xfrm>
                <a:off x="3746892"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0" name="Rectangle 309"/>
              <p:cNvSpPr/>
              <p:nvPr/>
            </p:nvSpPr>
            <p:spPr>
              <a:xfrm>
                <a:off x="395093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1" name="Rectangle 310"/>
              <p:cNvSpPr/>
              <p:nvPr/>
            </p:nvSpPr>
            <p:spPr>
              <a:xfrm>
                <a:off x="4154979"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2" name="Rectangle 311"/>
              <p:cNvSpPr/>
              <p:nvPr/>
            </p:nvSpPr>
            <p:spPr>
              <a:xfrm>
                <a:off x="4359023"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3" name="Rectangle 312"/>
              <p:cNvSpPr/>
              <p:nvPr/>
            </p:nvSpPr>
            <p:spPr>
              <a:xfrm>
                <a:off x="456306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4" name="Rectangle 313"/>
              <p:cNvSpPr/>
              <p:nvPr/>
            </p:nvSpPr>
            <p:spPr>
              <a:xfrm>
                <a:off x="3848914"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5" name="Rectangle 314"/>
              <p:cNvSpPr/>
              <p:nvPr/>
            </p:nvSpPr>
            <p:spPr>
              <a:xfrm>
                <a:off x="4052957"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6" name="Rectangle 315"/>
              <p:cNvSpPr/>
              <p:nvPr/>
            </p:nvSpPr>
            <p:spPr>
              <a:xfrm>
                <a:off x="4257001"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7" name="Rectangle 316"/>
              <p:cNvSpPr/>
              <p:nvPr/>
            </p:nvSpPr>
            <p:spPr>
              <a:xfrm>
                <a:off x="4461045"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8" name="Rectangle 317"/>
              <p:cNvSpPr/>
              <p:nvPr/>
            </p:nvSpPr>
            <p:spPr>
              <a:xfrm>
                <a:off x="4665088"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08" name="Rectangle 307"/>
            <p:cNvSpPr/>
            <p:nvPr/>
          </p:nvSpPr>
          <p:spPr>
            <a:xfrm>
              <a:off x="13064139" y="5091633"/>
              <a:ext cx="1159474" cy="396109"/>
            </a:xfrm>
            <a:prstGeom prst="rect">
              <a:avLst/>
            </a:prstGeom>
          </p:spPr>
          <p:txBody>
            <a:bodyPr wrap="none">
              <a:spAutoFit/>
            </a:bodyPr>
            <a:lstStyle/>
            <a:p>
              <a:pPr algn="ctr"/>
              <a:r>
                <a:rPr lang="en-US" sz="1400" dirty="0">
                  <a:latin typeface="Montserrat Semi Bold" panose="00000700000000000000" pitchFamily="50" charset="0"/>
                </a:rPr>
                <a:t>1990’s</a:t>
              </a:r>
            </a:p>
          </p:txBody>
        </p:sp>
      </p:grpSp>
      <p:grpSp>
        <p:nvGrpSpPr>
          <p:cNvPr id="319" name="Group 318"/>
          <p:cNvGrpSpPr/>
          <p:nvPr/>
        </p:nvGrpSpPr>
        <p:grpSpPr>
          <a:xfrm>
            <a:off x="10719023" y="3457371"/>
            <a:ext cx="828558" cy="326056"/>
            <a:chOff x="14033560" y="5085258"/>
            <a:chExt cx="1255216" cy="435634"/>
          </a:xfrm>
        </p:grpSpPr>
        <p:grpSp>
          <p:nvGrpSpPr>
            <p:cNvPr id="320" name="Group 319"/>
            <p:cNvGrpSpPr/>
            <p:nvPr/>
          </p:nvGrpSpPr>
          <p:grpSpPr>
            <a:xfrm>
              <a:off x="14151058" y="5085258"/>
              <a:ext cx="1020218" cy="435634"/>
              <a:chOff x="457201" y="3429000"/>
              <a:chExt cx="1920240" cy="457200"/>
            </a:xfrm>
          </p:grpSpPr>
          <p:sp>
            <p:nvSpPr>
              <p:cNvPr id="322" name="Rectangle 321"/>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3" name="Rectangle 322"/>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4" name="Rectangle 323"/>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5" name="Rectangle 324"/>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6" name="Rectangle 325"/>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7" name="Rectangle 326"/>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8" name="Rectangle 327"/>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9" name="Rectangle 328"/>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0" name="Rectangle 329"/>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1" name="Rectangle 330"/>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21" name="Rectangle 320"/>
            <p:cNvSpPr/>
            <p:nvPr/>
          </p:nvSpPr>
          <p:spPr>
            <a:xfrm>
              <a:off x="14033560" y="5091633"/>
              <a:ext cx="1255216" cy="396109"/>
            </a:xfrm>
            <a:prstGeom prst="rect">
              <a:avLst/>
            </a:prstGeom>
          </p:spPr>
          <p:txBody>
            <a:bodyPr wrap="none">
              <a:spAutoFit/>
            </a:bodyPr>
            <a:lstStyle/>
            <a:p>
              <a:pPr algn="ctr"/>
              <a:r>
                <a:rPr lang="en-US" sz="1400" dirty="0">
                  <a:latin typeface="Montserrat Semi Bold" panose="00000700000000000000" pitchFamily="50" charset="0"/>
                </a:rPr>
                <a:t>2000’s</a:t>
              </a:r>
            </a:p>
          </p:txBody>
        </p:sp>
      </p:grpSp>
      <p:grpSp>
        <p:nvGrpSpPr>
          <p:cNvPr id="332" name="Group 331"/>
          <p:cNvGrpSpPr/>
          <p:nvPr/>
        </p:nvGrpSpPr>
        <p:grpSpPr>
          <a:xfrm>
            <a:off x="11418323" y="3457371"/>
            <a:ext cx="773676" cy="326056"/>
            <a:chOff x="15119451" y="5101300"/>
            <a:chExt cx="1172073" cy="435634"/>
          </a:xfrm>
        </p:grpSpPr>
        <p:grpSp>
          <p:nvGrpSpPr>
            <p:cNvPr id="333" name="Group 332"/>
            <p:cNvGrpSpPr/>
            <p:nvPr/>
          </p:nvGrpSpPr>
          <p:grpSpPr>
            <a:xfrm>
              <a:off x="15195377" y="5101300"/>
              <a:ext cx="1020218" cy="435634"/>
              <a:chOff x="2377441" y="3429000"/>
              <a:chExt cx="1920240" cy="457200"/>
            </a:xfrm>
          </p:grpSpPr>
          <p:sp>
            <p:nvSpPr>
              <p:cNvPr id="335" name="Rectangle 334"/>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6" name="Rectangle 335"/>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7" name="Rectangle 336"/>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8" name="Rectangle 337"/>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9" name="Rectangle 338"/>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0" name="Rectangle 339"/>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1" name="Rectangle 340"/>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2" name="Rectangle 341"/>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3" name="Rectangle 342"/>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4" name="Rectangle 343"/>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34" name="Rectangle 333"/>
            <p:cNvSpPr/>
            <p:nvPr/>
          </p:nvSpPr>
          <p:spPr>
            <a:xfrm>
              <a:off x="15119451" y="5107675"/>
              <a:ext cx="1172073" cy="396109"/>
            </a:xfrm>
            <a:prstGeom prst="rect">
              <a:avLst/>
            </a:prstGeom>
          </p:spPr>
          <p:txBody>
            <a:bodyPr wrap="none">
              <a:spAutoFit/>
            </a:bodyPr>
            <a:lstStyle/>
            <a:p>
              <a:pPr algn="ctr"/>
              <a:r>
                <a:rPr lang="en-US" sz="1400" dirty="0">
                  <a:latin typeface="Montserrat Semi Bold" panose="00000700000000000000" pitchFamily="50" charset="0"/>
                </a:rPr>
                <a:t>2010’s</a:t>
              </a:r>
            </a:p>
          </p:txBody>
        </p:sp>
      </p:grpSp>
    </p:spTree>
    <p:extLst>
      <p:ext uri="{BB962C8B-B14F-4D97-AF65-F5344CB8AC3E}">
        <p14:creationId xmlns:p14="http://schemas.microsoft.com/office/powerpoint/2010/main" val="860890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9" name="Straight Connector 518"/>
          <p:cNvCxnSpPr/>
          <p:nvPr/>
        </p:nvCxnSpPr>
        <p:spPr>
          <a:xfrm>
            <a:off x="9568520" y="3544706"/>
            <a:ext cx="1" cy="631864"/>
          </a:xfrm>
          <a:prstGeom prst="line">
            <a:avLst/>
          </a:prstGeom>
          <a:ln w="76200"/>
        </p:spPr>
        <p:style>
          <a:lnRef idx="2">
            <a:schemeClr val="accent1"/>
          </a:lnRef>
          <a:fillRef idx="0">
            <a:schemeClr val="accent1"/>
          </a:fillRef>
          <a:effectRef idx="1">
            <a:schemeClr val="accent1"/>
          </a:effectRef>
          <a:fontRef idx="minor">
            <a:schemeClr val="tx1"/>
          </a:fontRef>
        </p:style>
      </p:cxnSp>
      <p:sp>
        <p:nvSpPr>
          <p:cNvPr id="520" name="Rectangle 519"/>
          <p:cNvSpPr/>
          <p:nvPr/>
        </p:nvSpPr>
        <p:spPr>
          <a:xfrm>
            <a:off x="10092284" y="571214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4" name="Straight Connector 503"/>
          <p:cNvCxnSpPr>
            <a:stCxn id="182" idx="2"/>
          </p:cNvCxnSpPr>
          <p:nvPr/>
        </p:nvCxnSpPr>
        <p:spPr>
          <a:xfrm flipH="1">
            <a:off x="3111658" y="3395034"/>
            <a:ext cx="570315" cy="691015"/>
          </a:xfrm>
          <a:prstGeom prst="line">
            <a:avLst/>
          </a:prstGeom>
          <a:ln w="762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505" name="Straight Connector 504"/>
          <p:cNvCxnSpPr>
            <a:stCxn id="182" idx="2"/>
          </p:cNvCxnSpPr>
          <p:nvPr/>
        </p:nvCxnSpPr>
        <p:spPr>
          <a:xfrm>
            <a:off x="3681973" y="3395034"/>
            <a:ext cx="897516" cy="663312"/>
          </a:xfrm>
          <a:prstGeom prst="line">
            <a:avLst/>
          </a:prstGeom>
          <a:ln w="762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503" name="Straight Connector 502"/>
          <p:cNvCxnSpPr/>
          <p:nvPr/>
        </p:nvCxnSpPr>
        <p:spPr>
          <a:xfrm>
            <a:off x="5007769" y="3544706"/>
            <a:ext cx="1" cy="631864"/>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502" name="Straight Connector 501"/>
          <p:cNvCxnSpPr/>
          <p:nvPr/>
        </p:nvCxnSpPr>
        <p:spPr>
          <a:xfrm>
            <a:off x="6687406" y="4133347"/>
            <a:ext cx="1" cy="631864"/>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a:off x="4602269" y="4235106"/>
            <a:ext cx="1" cy="631864"/>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2239008" y="3561806"/>
            <a:ext cx="1" cy="631864"/>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fontScale="90000"/>
          </a:bodyPr>
          <a:lstStyle/>
          <a:p>
            <a:r>
              <a:rPr lang="en-US" dirty="0"/>
              <a:t>Background, History of Water – </a:t>
            </a:r>
            <a:br>
              <a:rPr lang="en-US" dirty="0"/>
            </a:br>
            <a:r>
              <a:rPr lang="en-US" dirty="0"/>
              <a:t>Nebraska Legislation Supporting SURFACE WATER</a:t>
            </a:r>
          </a:p>
        </p:txBody>
      </p:sp>
      <p:sp>
        <p:nvSpPr>
          <p:cNvPr id="177" name="TextBox 176"/>
          <p:cNvSpPr txBox="1"/>
          <p:nvPr/>
        </p:nvSpPr>
        <p:spPr>
          <a:xfrm>
            <a:off x="828390" y="2438522"/>
            <a:ext cx="1685429" cy="120032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1850s</a:t>
            </a:r>
          </a:p>
          <a:p>
            <a:r>
              <a:rPr lang="en-US" dirty="0">
                <a:solidFill>
                  <a:schemeClr val="tx1"/>
                </a:solidFill>
              </a:rPr>
              <a:t>First record of irrigation ditches</a:t>
            </a:r>
          </a:p>
        </p:txBody>
      </p:sp>
      <p:sp>
        <p:nvSpPr>
          <p:cNvPr id="178" name="TextBox 177"/>
          <p:cNvSpPr txBox="1"/>
          <p:nvPr/>
        </p:nvSpPr>
        <p:spPr>
          <a:xfrm>
            <a:off x="4836735" y="1808511"/>
            <a:ext cx="1860029" cy="1754326"/>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1895</a:t>
            </a:r>
            <a:endParaRPr lang="en-US" dirty="0">
              <a:solidFill>
                <a:schemeClr val="tx1"/>
              </a:solidFill>
            </a:endParaRPr>
          </a:p>
          <a:p>
            <a:r>
              <a:rPr lang="en-US" dirty="0">
                <a:solidFill>
                  <a:schemeClr val="tx1"/>
                </a:solidFill>
              </a:rPr>
              <a:t>State Administrative Control &amp; State Board of Irrigation</a:t>
            </a:r>
          </a:p>
        </p:txBody>
      </p:sp>
      <p:sp>
        <p:nvSpPr>
          <p:cNvPr id="179" name="TextBox 178"/>
          <p:cNvSpPr txBox="1"/>
          <p:nvPr/>
        </p:nvSpPr>
        <p:spPr>
          <a:xfrm>
            <a:off x="5991192" y="4751953"/>
            <a:ext cx="1951391" cy="147732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tx1"/>
                </a:solidFill>
              </a:rPr>
              <a:t>1920</a:t>
            </a:r>
            <a:endParaRPr lang="en-US" dirty="0">
              <a:solidFill>
                <a:schemeClr val="tx1"/>
              </a:solidFill>
            </a:endParaRPr>
          </a:p>
          <a:p>
            <a:r>
              <a:rPr lang="en-US" dirty="0">
                <a:solidFill>
                  <a:schemeClr val="tx1"/>
                </a:solidFill>
              </a:rPr>
              <a:t>Prior appropriation part of NE Constitution</a:t>
            </a:r>
          </a:p>
        </p:txBody>
      </p:sp>
      <p:sp>
        <p:nvSpPr>
          <p:cNvPr id="181" name="TextBox 180"/>
          <p:cNvSpPr txBox="1"/>
          <p:nvPr/>
        </p:nvSpPr>
        <p:spPr>
          <a:xfrm>
            <a:off x="3697092" y="4757948"/>
            <a:ext cx="1924198" cy="124187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ct val="15000"/>
              </a:spcBef>
            </a:pPr>
            <a:r>
              <a:rPr lang="en-US" b="1" dirty="0">
                <a:solidFill>
                  <a:schemeClr val="tx1"/>
                </a:solidFill>
              </a:rPr>
              <a:t>1889</a:t>
            </a:r>
            <a:endParaRPr lang="en-US" dirty="0">
              <a:solidFill>
                <a:schemeClr val="tx1"/>
              </a:solidFill>
            </a:endParaRPr>
          </a:p>
          <a:p>
            <a:pPr>
              <a:spcBef>
                <a:spcPct val="15000"/>
              </a:spcBef>
            </a:pPr>
            <a:r>
              <a:rPr lang="en-US" dirty="0">
                <a:solidFill>
                  <a:schemeClr val="tx1"/>
                </a:solidFill>
              </a:rPr>
              <a:t>Prior appropriation system adopted</a:t>
            </a:r>
          </a:p>
        </p:txBody>
      </p:sp>
      <p:sp>
        <p:nvSpPr>
          <p:cNvPr id="182" name="TextBox 181"/>
          <p:cNvSpPr txBox="1"/>
          <p:nvPr/>
        </p:nvSpPr>
        <p:spPr>
          <a:xfrm>
            <a:off x="2685592" y="2707153"/>
            <a:ext cx="1992762" cy="687881"/>
          </a:xfrm>
          <a:prstGeom prst="rect">
            <a:avLst/>
          </a:prstGeom>
          <a:solidFill>
            <a:schemeClr val="bg2">
              <a:lumMod val="75000"/>
            </a:schemeClr>
          </a:solidFill>
          <a:ln>
            <a:solidFill>
              <a:schemeClr val="tx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spcBef>
                <a:spcPct val="15000"/>
              </a:spcBef>
            </a:pPr>
            <a:r>
              <a:rPr lang="en-US" b="1" dirty="0">
                <a:solidFill>
                  <a:schemeClr val="tx1"/>
                </a:solidFill>
              </a:rPr>
              <a:t>1867 to 1889</a:t>
            </a:r>
          </a:p>
          <a:p>
            <a:pPr>
              <a:spcBef>
                <a:spcPct val="15000"/>
              </a:spcBef>
            </a:pPr>
            <a:r>
              <a:rPr lang="en-US" dirty="0">
                <a:solidFill>
                  <a:schemeClr val="tx1"/>
                </a:solidFill>
              </a:rPr>
              <a:t>Riparian Doctrine</a:t>
            </a:r>
          </a:p>
        </p:txBody>
      </p:sp>
      <p:grpSp>
        <p:nvGrpSpPr>
          <p:cNvPr id="345" name="Group 344"/>
          <p:cNvGrpSpPr/>
          <p:nvPr/>
        </p:nvGrpSpPr>
        <p:grpSpPr>
          <a:xfrm>
            <a:off x="1224852" y="4030642"/>
            <a:ext cx="767022" cy="326056"/>
            <a:chOff x="-2203310" y="5085258"/>
            <a:chExt cx="1161993" cy="435634"/>
          </a:xfrm>
        </p:grpSpPr>
        <p:grpSp>
          <p:nvGrpSpPr>
            <p:cNvPr id="346" name="Group 345"/>
            <p:cNvGrpSpPr/>
            <p:nvPr/>
          </p:nvGrpSpPr>
          <p:grpSpPr>
            <a:xfrm>
              <a:off x="-2132423" y="5085258"/>
              <a:ext cx="1020218" cy="435634"/>
              <a:chOff x="457201" y="3429000"/>
              <a:chExt cx="1920236" cy="457200"/>
            </a:xfrm>
          </p:grpSpPr>
          <p:sp>
            <p:nvSpPr>
              <p:cNvPr id="348" name="Rectangle 347"/>
              <p:cNvSpPr/>
              <p:nvPr/>
            </p:nvSpPr>
            <p:spPr>
              <a:xfrm rot="10800000">
                <a:off x="218541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9" name="Rectangle 348"/>
              <p:cNvSpPr/>
              <p:nvPr/>
            </p:nvSpPr>
            <p:spPr>
              <a:xfrm rot="10800000">
                <a:off x="180136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0" name="Rectangle 349"/>
              <p:cNvSpPr/>
              <p:nvPr/>
            </p:nvSpPr>
            <p:spPr>
              <a:xfrm rot="10800000">
                <a:off x="141731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1" name="Rectangle 350"/>
              <p:cNvSpPr/>
              <p:nvPr/>
            </p:nvSpPr>
            <p:spPr>
              <a:xfrm rot="10800000">
                <a:off x="103327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2" name="Rectangle 351"/>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3" name="Rectangle 352"/>
              <p:cNvSpPr/>
              <p:nvPr/>
            </p:nvSpPr>
            <p:spPr>
              <a:xfrm rot="10800000">
                <a:off x="199338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4" name="Rectangle 353"/>
              <p:cNvSpPr/>
              <p:nvPr/>
            </p:nvSpPr>
            <p:spPr>
              <a:xfrm rot="10800000">
                <a:off x="160934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5" name="Rectangle 354"/>
              <p:cNvSpPr/>
              <p:nvPr/>
            </p:nvSpPr>
            <p:spPr>
              <a:xfrm rot="10800000">
                <a:off x="122529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6" name="Rectangle 355"/>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7" name="Rectangle 356"/>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47" name="TextBox 346"/>
            <p:cNvSpPr txBox="1"/>
            <p:nvPr/>
          </p:nvSpPr>
          <p:spPr>
            <a:xfrm>
              <a:off x="-2203310" y="5091633"/>
              <a:ext cx="1161993" cy="396109"/>
            </a:xfrm>
            <a:prstGeom prst="rect">
              <a:avLst/>
            </a:prstGeom>
            <a:noFill/>
          </p:spPr>
          <p:txBody>
            <a:bodyPr wrap="none" rtlCol="0">
              <a:spAutoFit/>
            </a:bodyPr>
            <a:lstStyle/>
            <a:p>
              <a:pPr algn="ctr"/>
              <a:r>
                <a:rPr lang="en-US" sz="1400" dirty="0">
                  <a:latin typeface="Montserrat Semi Bold" panose="00000700000000000000" pitchFamily="50" charset="0"/>
                </a:rPr>
                <a:t>1840’s</a:t>
              </a:r>
            </a:p>
          </p:txBody>
        </p:sp>
      </p:grpSp>
      <p:grpSp>
        <p:nvGrpSpPr>
          <p:cNvPr id="358" name="Group 357"/>
          <p:cNvGrpSpPr/>
          <p:nvPr/>
        </p:nvGrpSpPr>
        <p:grpSpPr>
          <a:xfrm>
            <a:off x="1900041" y="4030642"/>
            <a:ext cx="760370" cy="326056"/>
            <a:chOff x="-1179860" y="5085258"/>
            <a:chExt cx="1151915" cy="435634"/>
          </a:xfrm>
        </p:grpSpPr>
        <p:grpSp>
          <p:nvGrpSpPr>
            <p:cNvPr id="359" name="Group 358"/>
            <p:cNvGrpSpPr/>
            <p:nvPr/>
          </p:nvGrpSpPr>
          <p:grpSpPr>
            <a:xfrm>
              <a:off x="-1114012" y="5085258"/>
              <a:ext cx="1020218" cy="435634"/>
              <a:chOff x="1706457" y="3363469"/>
              <a:chExt cx="1020218" cy="435634"/>
            </a:xfrm>
          </p:grpSpPr>
          <p:sp>
            <p:nvSpPr>
              <p:cNvPr id="361" name="Rectangle 360"/>
              <p:cNvSpPr/>
              <p:nvPr/>
            </p:nvSpPr>
            <p:spPr>
              <a:xfrm rot="10800000">
                <a:off x="2624653"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2" name="Rectangle 361"/>
              <p:cNvSpPr/>
              <p:nvPr/>
            </p:nvSpPr>
            <p:spPr>
              <a:xfrm rot="10800000">
                <a:off x="2420610"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3" name="Rectangle 362"/>
              <p:cNvSpPr/>
              <p:nvPr/>
            </p:nvSpPr>
            <p:spPr>
              <a:xfrm rot="10800000">
                <a:off x="2216566"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4" name="Rectangle 363"/>
              <p:cNvSpPr/>
              <p:nvPr/>
            </p:nvSpPr>
            <p:spPr>
              <a:xfrm rot="10800000">
                <a:off x="2012522"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5" name="Rectangle 364"/>
              <p:cNvSpPr/>
              <p:nvPr/>
            </p:nvSpPr>
            <p:spPr>
              <a:xfrm rot="10800000">
                <a:off x="1808479"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6" name="Rectangle 365"/>
              <p:cNvSpPr/>
              <p:nvPr/>
            </p:nvSpPr>
            <p:spPr>
              <a:xfrm rot="10800000">
                <a:off x="2522631"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7" name="Rectangle 366"/>
              <p:cNvSpPr/>
              <p:nvPr/>
            </p:nvSpPr>
            <p:spPr>
              <a:xfrm rot="10800000">
                <a:off x="2318588"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8" name="Rectangle 367"/>
              <p:cNvSpPr/>
              <p:nvPr/>
            </p:nvSpPr>
            <p:spPr>
              <a:xfrm rot="10800000">
                <a:off x="2114544"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9" name="Rectangle 368"/>
              <p:cNvSpPr/>
              <p:nvPr/>
            </p:nvSpPr>
            <p:spPr>
              <a:xfrm rot="10800000">
                <a:off x="1910501"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0" name="Rectangle 369"/>
              <p:cNvSpPr/>
              <p:nvPr/>
            </p:nvSpPr>
            <p:spPr>
              <a:xfrm rot="10800000">
                <a:off x="1706457"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60" name="Rectangle 359"/>
            <p:cNvSpPr/>
            <p:nvPr/>
          </p:nvSpPr>
          <p:spPr>
            <a:xfrm>
              <a:off x="-1179860" y="5091633"/>
              <a:ext cx="1151915" cy="396109"/>
            </a:xfrm>
            <a:prstGeom prst="rect">
              <a:avLst/>
            </a:prstGeom>
          </p:spPr>
          <p:txBody>
            <a:bodyPr wrap="none">
              <a:spAutoFit/>
            </a:bodyPr>
            <a:lstStyle/>
            <a:p>
              <a:pPr algn="ctr"/>
              <a:r>
                <a:rPr lang="en-US" sz="1400" dirty="0">
                  <a:latin typeface="Montserrat Semi Bold" panose="00000700000000000000" pitchFamily="50" charset="0"/>
                </a:rPr>
                <a:t>1850’s</a:t>
              </a:r>
            </a:p>
          </p:txBody>
        </p:sp>
      </p:grpSp>
      <p:grpSp>
        <p:nvGrpSpPr>
          <p:cNvPr id="371" name="Group 370"/>
          <p:cNvGrpSpPr/>
          <p:nvPr/>
        </p:nvGrpSpPr>
        <p:grpSpPr>
          <a:xfrm>
            <a:off x="2568576" y="4030642"/>
            <a:ext cx="767022" cy="326056"/>
            <a:chOff x="-163703" y="5085258"/>
            <a:chExt cx="1161993" cy="435634"/>
          </a:xfrm>
        </p:grpSpPr>
        <p:grpSp>
          <p:nvGrpSpPr>
            <p:cNvPr id="372" name="Group 371"/>
            <p:cNvGrpSpPr/>
            <p:nvPr/>
          </p:nvGrpSpPr>
          <p:grpSpPr>
            <a:xfrm>
              <a:off x="-92816" y="5085258"/>
              <a:ext cx="1020218" cy="435634"/>
              <a:chOff x="2726674" y="3363469"/>
              <a:chExt cx="1020218" cy="435634"/>
            </a:xfrm>
          </p:grpSpPr>
          <p:sp>
            <p:nvSpPr>
              <p:cNvPr id="374" name="Rectangle 373"/>
              <p:cNvSpPr/>
              <p:nvPr/>
            </p:nvSpPr>
            <p:spPr>
              <a:xfrm rot="10800000">
                <a:off x="3644870"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5" name="Rectangle 374"/>
              <p:cNvSpPr/>
              <p:nvPr/>
            </p:nvSpPr>
            <p:spPr>
              <a:xfrm rot="10800000">
                <a:off x="3440827"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6" name="Rectangle 375"/>
              <p:cNvSpPr/>
              <p:nvPr/>
            </p:nvSpPr>
            <p:spPr>
              <a:xfrm rot="10800000">
                <a:off x="3236783"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7" name="Rectangle 376"/>
              <p:cNvSpPr/>
              <p:nvPr/>
            </p:nvSpPr>
            <p:spPr>
              <a:xfrm rot="10800000">
                <a:off x="3032739"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8" name="Rectangle 377"/>
              <p:cNvSpPr/>
              <p:nvPr/>
            </p:nvSpPr>
            <p:spPr>
              <a:xfrm rot="10800000">
                <a:off x="2828696"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9" name="Rectangle 378"/>
              <p:cNvSpPr/>
              <p:nvPr/>
            </p:nvSpPr>
            <p:spPr>
              <a:xfrm rot="10800000">
                <a:off x="354284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0" name="Rectangle 379"/>
              <p:cNvSpPr/>
              <p:nvPr/>
            </p:nvSpPr>
            <p:spPr>
              <a:xfrm rot="10800000">
                <a:off x="3338805"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1" name="Rectangle 380"/>
              <p:cNvSpPr/>
              <p:nvPr/>
            </p:nvSpPr>
            <p:spPr>
              <a:xfrm rot="10800000">
                <a:off x="3134761"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2" name="Rectangle 381"/>
              <p:cNvSpPr/>
              <p:nvPr/>
            </p:nvSpPr>
            <p:spPr>
              <a:xfrm rot="10800000">
                <a:off x="293071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3" name="Rectangle 382"/>
              <p:cNvSpPr/>
              <p:nvPr/>
            </p:nvSpPr>
            <p:spPr>
              <a:xfrm rot="10800000">
                <a:off x="2726674"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73" name="Rectangle 372"/>
            <p:cNvSpPr/>
            <p:nvPr/>
          </p:nvSpPr>
          <p:spPr>
            <a:xfrm>
              <a:off x="-163703" y="5091633"/>
              <a:ext cx="1161993" cy="396109"/>
            </a:xfrm>
            <a:prstGeom prst="rect">
              <a:avLst/>
            </a:prstGeom>
          </p:spPr>
          <p:txBody>
            <a:bodyPr wrap="none">
              <a:spAutoFit/>
            </a:bodyPr>
            <a:lstStyle/>
            <a:p>
              <a:pPr algn="ctr"/>
              <a:r>
                <a:rPr lang="en-US" sz="1400">
                  <a:latin typeface="Montserrat Semi Bold" panose="00000700000000000000" pitchFamily="50" charset="0"/>
                </a:rPr>
                <a:t>1860’s</a:t>
              </a:r>
              <a:endParaRPr lang="en-US" sz="1400" dirty="0">
                <a:latin typeface="Montserrat Semi Bold" panose="00000700000000000000" pitchFamily="50" charset="0"/>
              </a:endParaRPr>
            </a:p>
          </p:txBody>
        </p:sp>
      </p:grpSp>
      <p:grpSp>
        <p:nvGrpSpPr>
          <p:cNvPr id="384" name="Group 383"/>
          <p:cNvGrpSpPr/>
          <p:nvPr/>
        </p:nvGrpSpPr>
        <p:grpSpPr>
          <a:xfrm>
            <a:off x="3243764" y="4030642"/>
            <a:ext cx="760370" cy="326056"/>
            <a:chOff x="860614" y="5085258"/>
            <a:chExt cx="1151915" cy="435634"/>
          </a:xfrm>
        </p:grpSpPr>
        <p:grpSp>
          <p:nvGrpSpPr>
            <p:cNvPr id="385" name="Group 384"/>
            <p:cNvGrpSpPr/>
            <p:nvPr/>
          </p:nvGrpSpPr>
          <p:grpSpPr>
            <a:xfrm>
              <a:off x="926462" y="5085258"/>
              <a:ext cx="1020218" cy="435634"/>
              <a:chOff x="3746892" y="3363469"/>
              <a:chExt cx="1020218" cy="435634"/>
            </a:xfrm>
          </p:grpSpPr>
          <p:sp>
            <p:nvSpPr>
              <p:cNvPr id="387" name="Rectangle 386"/>
              <p:cNvSpPr/>
              <p:nvPr/>
            </p:nvSpPr>
            <p:spPr>
              <a:xfrm>
                <a:off x="3746892"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8" name="Rectangle 387"/>
              <p:cNvSpPr/>
              <p:nvPr/>
            </p:nvSpPr>
            <p:spPr>
              <a:xfrm>
                <a:off x="395093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9" name="Rectangle 388"/>
              <p:cNvSpPr/>
              <p:nvPr/>
            </p:nvSpPr>
            <p:spPr>
              <a:xfrm>
                <a:off x="4154979"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0" name="Rectangle 389"/>
              <p:cNvSpPr/>
              <p:nvPr/>
            </p:nvSpPr>
            <p:spPr>
              <a:xfrm>
                <a:off x="4359023"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1" name="Rectangle 390"/>
              <p:cNvSpPr/>
              <p:nvPr/>
            </p:nvSpPr>
            <p:spPr>
              <a:xfrm>
                <a:off x="456306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2" name="Rectangle 391"/>
              <p:cNvSpPr/>
              <p:nvPr/>
            </p:nvSpPr>
            <p:spPr>
              <a:xfrm>
                <a:off x="3848914"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3" name="Rectangle 392"/>
              <p:cNvSpPr/>
              <p:nvPr/>
            </p:nvSpPr>
            <p:spPr>
              <a:xfrm>
                <a:off x="4052957"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4" name="Rectangle 393"/>
              <p:cNvSpPr/>
              <p:nvPr/>
            </p:nvSpPr>
            <p:spPr>
              <a:xfrm>
                <a:off x="4257001"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5" name="Rectangle 394"/>
              <p:cNvSpPr/>
              <p:nvPr/>
            </p:nvSpPr>
            <p:spPr>
              <a:xfrm>
                <a:off x="4461045"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6" name="Rectangle 395"/>
              <p:cNvSpPr/>
              <p:nvPr/>
            </p:nvSpPr>
            <p:spPr>
              <a:xfrm>
                <a:off x="4665088"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86" name="Rectangle 385"/>
            <p:cNvSpPr/>
            <p:nvPr/>
          </p:nvSpPr>
          <p:spPr>
            <a:xfrm>
              <a:off x="860614" y="5091633"/>
              <a:ext cx="1151915" cy="396109"/>
            </a:xfrm>
            <a:prstGeom prst="rect">
              <a:avLst/>
            </a:prstGeom>
          </p:spPr>
          <p:txBody>
            <a:bodyPr wrap="none">
              <a:spAutoFit/>
            </a:bodyPr>
            <a:lstStyle/>
            <a:p>
              <a:pPr algn="ctr"/>
              <a:r>
                <a:rPr lang="en-US" sz="1400" dirty="0">
                  <a:latin typeface="Montserrat Semi Bold" panose="00000700000000000000" pitchFamily="50" charset="0"/>
                </a:rPr>
                <a:t>1870’s</a:t>
              </a:r>
            </a:p>
          </p:txBody>
        </p:sp>
      </p:grpSp>
      <p:grpSp>
        <p:nvGrpSpPr>
          <p:cNvPr id="397" name="Group 396"/>
          <p:cNvGrpSpPr/>
          <p:nvPr/>
        </p:nvGrpSpPr>
        <p:grpSpPr>
          <a:xfrm>
            <a:off x="3911469" y="4030642"/>
            <a:ext cx="768686" cy="326056"/>
            <a:chOff x="1875466" y="5085258"/>
            <a:chExt cx="1164513" cy="435634"/>
          </a:xfrm>
        </p:grpSpPr>
        <p:grpSp>
          <p:nvGrpSpPr>
            <p:cNvPr id="398" name="Group 397"/>
            <p:cNvGrpSpPr/>
            <p:nvPr/>
          </p:nvGrpSpPr>
          <p:grpSpPr>
            <a:xfrm>
              <a:off x="1947612" y="5085258"/>
              <a:ext cx="1020218" cy="435634"/>
              <a:chOff x="457201" y="3429000"/>
              <a:chExt cx="1920240" cy="457200"/>
            </a:xfrm>
          </p:grpSpPr>
          <p:sp>
            <p:nvSpPr>
              <p:cNvPr id="400" name="Rectangle 399"/>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1" name="Rectangle 400"/>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2" name="Rectangle 401"/>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3" name="Rectangle 402"/>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4" name="Rectangle 403"/>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5" name="Rectangle 404"/>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6" name="Rectangle 405"/>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7" name="Rectangle 406"/>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8" name="Rectangle 407"/>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9" name="Rectangle 408"/>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99" name="Rectangle 398"/>
            <p:cNvSpPr/>
            <p:nvPr/>
          </p:nvSpPr>
          <p:spPr>
            <a:xfrm>
              <a:off x="1875466" y="5091633"/>
              <a:ext cx="1164513" cy="396109"/>
            </a:xfrm>
            <a:prstGeom prst="rect">
              <a:avLst/>
            </a:prstGeom>
          </p:spPr>
          <p:txBody>
            <a:bodyPr wrap="none">
              <a:spAutoFit/>
            </a:bodyPr>
            <a:lstStyle/>
            <a:p>
              <a:pPr algn="ctr"/>
              <a:r>
                <a:rPr lang="en-US" sz="1400" dirty="0">
                  <a:latin typeface="Montserrat Semi Bold" panose="00000700000000000000" pitchFamily="50" charset="0"/>
                </a:rPr>
                <a:t>1880’s</a:t>
              </a:r>
            </a:p>
          </p:txBody>
        </p:sp>
      </p:grpSp>
      <p:grpSp>
        <p:nvGrpSpPr>
          <p:cNvPr id="410" name="Group 409"/>
          <p:cNvGrpSpPr/>
          <p:nvPr/>
        </p:nvGrpSpPr>
        <p:grpSpPr>
          <a:xfrm>
            <a:off x="4584163" y="4030642"/>
            <a:ext cx="767022" cy="326056"/>
            <a:chOff x="2896394" y="5085258"/>
            <a:chExt cx="1161993" cy="435634"/>
          </a:xfrm>
        </p:grpSpPr>
        <p:grpSp>
          <p:nvGrpSpPr>
            <p:cNvPr id="411" name="Group 410"/>
            <p:cNvGrpSpPr/>
            <p:nvPr/>
          </p:nvGrpSpPr>
          <p:grpSpPr>
            <a:xfrm>
              <a:off x="2967281" y="5085258"/>
              <a:ext cx="1020218" cy="435634"/>
              <a:chOff x="2377441" y="3429000"/>
              <a:chExt cx="1920240" cy="457200"/>
            </a:xfrm>
          </p:grpSpPr>
          <p:sp>
            <p:nvSpPr>
              <p:cNvPr id="413" name="Rectangle 412"/>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 name="Rectangle 413"/>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5" name="Rectangle 414"/>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6" name="Rectangle 415"/>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7" name="Rectangle 416"/>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8" name="Rectangle 417"/>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9" name="Rectangle 418"/>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0" name="Rectangle 419"/>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1" name="Rectangle 420"/>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2" name="Rectangle 421"/>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12" name="Rectangle 411"/>
            <p:cNvSpPr/>
            <p:nvPr/>
          </p:nvSpPr>
          <p:spPr>
            <a:xfrm>
              <a:off x="2896394" y="5091633"/>
              <a:ext cx="1161993" cy="396109"/>
            </a:xfrm>
            <a:prstGeom prst="rect">
              <a:avLst/>
            </a:prstGeom>
          </p:spPr>
          <p:txBody>
            <a:bodyPr wrap="none">
              <a:spAutoFit/>
            </a:bodyPr>
            <a:lstStyle/>
            <a:p>
              <a:pPr algn="ctr"/>
              <a:r>
                <a:rPr lang="en-US" sz="1400" dirty="0">
                  <a:latin typeface="Montserrat Semi Bold" panose="00000700000000000000" pitchFamily="50" charset="0"/>
                </a:rPr>
                <a:t>1890’s</a:t>
              </a:r>
            </a:p>
          </p:txBody>
        </p:sp>
      </p:grpSp>
      <p:grpSp>
        <p:nvGrpSpPr>
          <p:cNvPr id="423" name="Group 422"/>
          <p:cNvGrpSpPr/>
          <p:nvPr/>
        </p:nvGrpSpPr>
        <p:grpSpPr>
          <a:xfrm>
            <a:off x="5250203" y="4030642"/>
            <a:ext cx="778664" cy="326056"/>
            <a:chOff x="3907785" y="5085258"/>
            <a:chExt cx="1179630" cy="435634"/>
          </a:xfrm>
        </p:grpSpPr>
        <p:grpSp>
          <p:nvGrpSpPr>
            <p:cNvPr id="424" name="Group 423"/>
            <p:cNvGrpSpPr/>
            <p:nvPr/>
          </p:nvGrpSpPr>
          <p:grpSpPr>
            <a:xfrm>
              <a:off x="3987489" y="5085258"/>
              <a:ext cx="1020218" cy="435634"/>
              <a:chOff x="4297681" y="3429000"/>
              <a:chExt cx="1920240" cy="457200"/>
            </a:xfrm>
          </p:grpSpPr>
          <p:sp>
            <p:nvSpPr>
              <p:cNvPr id="426" name="Rectangle 425"/>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7" name="Rectangle 426"/>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8" name="Rectangle 427"/>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9" name="Rectangle 428"/>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0" name="Rectangle 429"/>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1" name="Rectangle 430"/>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2" name="Rectangle 431"/>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3" name="Rectangle 432"/>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4" name="Rectangle 433"/>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5" name="Rectangle 434"/>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25" name="Rectangle 424"/>
            <p:cNvSpPr/>
            <p:nvPr/>
          </p:nvSpPr>
          <p:spPr>
            <a:xfrm>
              <a:off x="3907785" y="5091633"/>
              <a:ext cx="1179630" cy="396109"/>
            </a:xfrm>
            <a:prstGeom prst="rect">
              <a:avLst/>
            </a:prstGeom>
          </p:spPr>
          <p:txBody>
            <a:bodyPr wrap="none">
              <a:spAutoFit/>
            </a:bodyPr>
            <a:lstStyle/>
            <a:p>
              <a:pPr algn="ctr"/>
              <a:r>
                <a:rPr lang="en-US" sz="1400" dirty="0">
                  <a:latin typeface="Montserrat Semi Bold" panose="00000700000000000000" pitchFamily="50" charset="0"/>
                </a:rPr>
                <a:t>1900’s</a:t>
              </a:r>
            </a:p>
          </p:txBody>
        </p:sp>
      </p:grpSp>
      <p:grpSp>
        <p:nvGrpSpPr>
          <p:cNvPr id="436" name="Group 435"/>
          <p:cNvGrpSpPr/>
          <p:nvPr/>
        </p:nvGrpSpPr>
        <p:grpSpPr>
          <a:xfrm>
            <a:off x="5949503" y="4030642"/>
            <a:ext cx="723782" cy="326056"/>
            <a:chOff x="4961449" y="5087263"/>
            <a:chExt cx="1096487" cy="435634"/>
          </a:xfrm>
        </p:grpSpPr>
        <p:grpSp>
          <p:nvGrpSpPr>
            <p:cNvPr id="437" name="Group 436"/>
            <p:cNvGrpSpPr/>
            <p:nvPr/>
          </p:nvGrpSpPr>
          <p:grpSpPr>
            <a:xfrm>
              <a:off x="4999582" y="5087263"/>
              <a:ext cx="1020218" cy="435634"/>
              <a:chOff x="6217921" y="3429000"/>
              <a:chExt cx="1920240" cy="457200"/>
            </a:xfrm>
          </p:grpSpPr>
          <p:sp>
            <p:nvSpPr>
              <p:cNvPr id="439" name="Rectangle 438"/>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0" name="Rectangle 439"/>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1" name="Rectangle 440"/>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2" name="Rectangle 441"/>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3" name="Rectangle 442"/>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4" name="Rectangle 443"/>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5" name="Rectangle 444"/>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6" name="Rectangle 445"/>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7" name="Rectangle 446"/>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8" name="Rectangle 447"/>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38" name="Rectangle 437"/>
            <p:cNvSpPr/>
            <p:nvPr/>
          </p:nvSpPr>
          <p:spPr>
            <a:xfrm>
              <a:off x="4961449" y="5093638"/>
              <a:ext cx="1096487" cy="396109"/>
            </a:xfrm>
            <a:prstGeom prst="rect">
              <a:avLst/>
            </a:prstGeom>
          </p:spPr>
          <p:txBody>
            <a:bodyPr wrap="none">
              <a:spAutoFit/>
            </a:bodyPr>
            <a:lstStyle/>
            <a:p>
              <a:pPr algn="ctr"/>
              <a:r>
                <a:rPr lang="en-US" sz="1400" dirty="0">
                  <a:latin typeface="Montserrat Semi Bold" panose="00000700000000000000" pitchFamily="50" charset="0"/>
                </a:rPr>
                <a:t>1910’s</a:t>
              </a:r>
            </a:p>
          </p:txBody>
        </p:sp>
      </p:grpSp>
      <p:grpSp>
        <p:nvGrpSpPr>
          <p:cNvPr id="449" name="Group 448"/>
          <p:cNvGrpSpPr/>
          <p:nvPr/>
        </p:nvGrpSpPr>
        <p:grpSpPr>
          <a:xfrm>
            <a:off x="6603073" y="4030642"/>
            <a:ext cx="760370" cy="326056"/>
            <a:chOff x="5950831" y="5085258"/>
            <a:chExt cx="1151915" cy="435634"/>
          </a:xfrm>
        </p:grpSpPr>
        <p:grpSp>
          <p:nvGrpSpPr>
            <p:cNvPr id="450" name="Group 449"/>
            <p:cNvGrpSpPr/>
            <p:nvPr/>
          </p:nvGrpSpPr>
          <p:grpSpPr>
            <a:xfrm>
              <a:off x="6016679" y="5085258"/>
              <a:ext cx="1020218" cy="435634"/>
              <a:chOff x="457201" y="3429000"/>
              <a:chExt cx="1920240" cy="457200"/>
            </a:xfrm>
          </p:grpSpPr>
          <p:sp>
            <p:nvSpPr>
              <p:cNvPr id="452" name="Rectangle 451"/>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3" name="Rectangle 452"/>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4" name="Rectangle 453"/>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5" name="Rectangle 454"/>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6" name="Rectangle 455"/>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7" name="Rectangle 456"/>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8" name="Rectangle 457"/>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9" name="Rectangle 458"/>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0" name="Rectangle 459"/>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1" name="Rectangle 460"/>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51" name="Rectangle 450"/>
            <p:cNvSpPr/>
            <p:nvPr/>
          </p:nvSpPr>
          <p:spPr>
            <a:xfrm>
              <a:off x="5950831" y="5091633"/>
              <a:ext cx="1151915" cy="396109"/>
            </a:xfrm>
            <a:prstGeom prst="rect">
              <a:avLst/>
            </a:prstGeom>
          </p:spPr>
          <p:txBody>
            <a:bodyPr wrap="none">
              <a:spAutoFit/>
            </a:bodyPr>
            <a:lstStyle/>
            <a:p>
              <a:pPr algn="ctr"/>
              <a:r>
                <a:rPr lang="en-US" sz="1400" dirty="0">
                  <a:latin typeface="Montserrat Semi Bold" panose="00000700000000000000" pitchFamily="50" charset="0"/>
                </a:rPr>
                <a:t>1920’s</a:t>
              </a:r>
            </a:p>
          </p:txBody>
        </p:sp>
      </p:grpSp>
      <p:grpSp>
        <p:nvGrpSpPr>
          <p:cNvPr id="462" name="Group 461"/>
          <p:cNvGrpSpPr/>
          <p:nvPr/>
        </p:nvGrpSpPr>
        <p:grpSpPr>
          <a:xfrm>
            <a:off x="7279092" y="4030642"/>
            <a:ext cx="752055" cy="326056"/>
            <a:chOff x="6971820" y="5085258"/>
            <a:chExt cx="1139318" cy="435634"/>
          </a:xfrm>
        </p:grpSpPr>
        <p:grpSp>
          <p:nvGrpSpPr>
            <p:cNvPr id="463" name="Group 462"/>
            <p:cNvGrpSpPr/>
            <p:nvPr/>
          </p:nvGrpSpPr>
          <p:grpSpPr>
            <a:xfrm>
              <a:off x="7031368" y="5085258"/>
              <a:ext cx="1020218" cy="435634"/>
              <a:chOff x="2377441" y="3429000"/>
              <a:chExt cx="1920240" cy="457200"/>
            </a:xfrm>
          </p:grpSpPr>
          <p:sp>
            <p:nvSpPr>
              <p:cNvPr id="465" name="Rectangle 464"/>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6" name="Rectangle 465"/>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7" name="Rectangle 466"/>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8" name="Rectangle 467"/>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9" name="Rectangle 468"/>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0" name="Rectangle 469"/>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1" name="Rectangle 470"/>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2" name="Rectangle 471"/>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3" name="Rectangle 472"/>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4" name="Rectangle 473"/>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64" name="Rectangle 463"/>
            <p:cNvSpPr/>
            <p:nvPr/>
          </p:nvSpPr>
          <p:spPr>
            <a:xfrm>
              <a:off x="6971820" y="5091633"/>
              <a:ext cx="1139318" cy="396109"/>
            </a:xfrm>
            <a:prstGeom prst="rect">
              <a:avLst/>
            </a:prstGeom>
          </p:spPr>
          <p:txBody>
            <a:bodyPr wrap="none">
              <a:spAutoFit/>
            </a:bodyPr>
            <a:lstStyle/>
            <a:p>
              <a:pPr algn="ctr"/>
              <a:r>
                <a:rPr lang="en-US" sz="1400" dirty="0">
                  <a:latin typeface="Montserrat Semi Bold" panose="00000700000000000000" pitchFamily="50" charset="0"/>
                </a:rPr>
                <a:t>1930’s</a:t>
              </a:r>
            </a:p>
          </p:txBody>
        </p:sp>
      </p:grpSp>
      <p:grpSp>
        <p:nvGrpSpPr>
          <p:cNvPr id="475" name="Group 474"/>
          <p:cNvGrpSpPr/>
          <p:nvPr/>
        </p:nvGrpSpPr>
        <p:grpSpPr>
          <a:xfrm>
            <a:off x="7944300" y="4030642"/>
            <a:ext cx="765359" cy="326056"/>
            <a:chOff x="7979619" y="5085258"/>
            <a:chExt cx="1159474" cy="435634"/>
          </a:xfrm>
        </p:grpSpPr>
        <p:grpSp>
          <p:nvGrpSpPr>
            <p:cNvPr id="476" name="Group 475"/>
            <p:cNvGrpSpPr/>
            <p:nvPr/>
          </p:nvGrpSpPr>
          <p:grpSpPr>
            <a:xfrm>
              <a:off x="8049247" y="5085258"/>
              <a:ext cx="1020218" cy="435634"/>
              <a:chOff x="4297681" y="3429000"/>
              <a:chExt cx="1920240" cy="457200"/>
            </a:xfrm>
          </p:grpSpPr>
          <p:sp>
            <p:nvSpPr>
              <p:cNvPr id="478" name="Rectangle 477"/>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9" name="Rectangle 478"/>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0" name="Rectangle 479"/>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1" name="Rectangle 480"/>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2" name="Rectangle 481"/>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3" name="Rectangle 482"/>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4" name="Rectangle 483"/>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5" name="Rectangle 484"/>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6" name="Rectangle 485"/>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7" name="Rectangle 486"/>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77" name="Rectangle 476"/>
            <p:cNvSpPr/>
            <p:nvPr/>
          </p:nvSpPr>
          <p:spPr>
            <a:xfrm>
              <a:off x="7979619" y="5091633"/>
              <a:ext cx="1159474" cy="396109"/>
            </a:xfrm>
            <a:prstGeom prst="rect">
              <a:avLst/>
            </a:prstGeom>
          </p:spPr>
          <p:txBody>
            <a:bodyPr wrap="none">
              <a:spAutoFit/>
            </a:bodyPr>
            <a:lstStyle/>
            <a:p>
              <a:pPr algn="ctr"/>
              <a:r>
                <a:rPr lang="en-US" sz="1400" dirty="0">
                  <a:latin typeface="Montserrat Semi Bold" panose="00000700000000000000" pitchFamily="50" charset="0"/>
                </a:rPr>
                <a:t>1940’s</a:t>
              </a:r>
            </a:p>
          </p:txBody>
        </p:sp>
      </p:grpSp>
      <p:grpSp>
        <p:nvGrpSpPr>
          <p:cNvPr id="488" name="Group 487"/>
          <p:cNvGrpSpPr/>
          <p:nvPr/>
        </p:nvGrpSpPr>
        <p:grpSpPr>
          <a:xfrm>
            <a:off x="8619489" y="4030642"/>
            <a:ext cx="758707" cy="326056"/>
            <a:chOff x="8999973" y="5085258"/>
            <a:chExt cx="1149396" cy="435634"/>
          </a:xfrm>
        </p:grpSpPr>
        <p:grpSp>
          <p:nvGrpSpPr>
            <p:cNvPr id="489" name="Group 488"/>
            <p:cNvGrpSpPr/>
            <p:nvPr/>
          </p:nvGrpSpPr>
          <p:grpSpPr>
            <a:xfrm>
              <a:off x="9064560" y="5085258"/>
              <a:ext cx="1020218" cy="435634"/>
              <a:chOff x="6217921" y="3429000"/>
              <a:chExt cx="1920240" cy="457200"/>
            </a:xfrm>
          </p:grpSpPr>
          <p:sp>
            <p:nvSpPr>
              <p:cNvPr id="491" name="Rectangle 490"/>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2" name="Rectangle 491"/>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3" name="Rectangle 492"/>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4" name="Rectangle 493"/>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5" name="Rectangle 494"/>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6" name="Rectangle 495"/>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7" name="Rectangle 496"/>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8" name="Rectangle 497"/>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9" name="Rectangle 498"/>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0" name="Rectangle 499"/>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90" name="Rectangle 489"/>
            <p:cNvSpPr/>
            <p:nvPr/>
          </p:nvSpPr>
          <p:spPr>
            <a:xfrm>
              <a:off x="8999973" y="5091633"/>
              <a:ext cx="1149396" cy="396109"/>
            </a:xfrm>
            <a:prstGeom prst="rect">
              <a:avLst/>
            </a:prstGeom>
          </p:spPr>
          <p:txBody>
            <a:bodyPr wrap="none">
              <a:spAutoFit/>
            </a:bodyPr>
            <a:lstStyle/>
            <a:p>
              <a:pPr algn="ctr"/>
              <a:r>
                <a:rPr lang="en-US" sz="1400" dirty="0">
                  <a:latin typeface="Montserrat Semi Bold" panose="00000700000000000000" pitchFamily="50" charset="0"/>
                </a:rPr>
                <a:t>1950’s</a:t>
              </a:r>
            </a:p>
          </p:txBody>
        </p:sp>
      </p:grpSp>
      <p:grpSp>
        <p:nvGrpSpPr>
          <p:cNvPr id="506" name="Group 505"/>
          <p:cNvGrpSpPr/>
          <p:nvPr/>
        </p:nvGrpSpPr>
        <p:grpSpPr>
          <a:xfrm>
            <a:off x="9288991" y="4030412"/>
            <a:ext cx="765359" cy="326056"/>
            <a:chOff x="10012223" y="5085258"/>
            <a:chExt cx="1159474" cy="435634"/>
          </a:xfrm>
        </p:grpSpPr>
        <p:grpSp>
          <p:nvGrpSpPr>
            <p:cNvPr id="507" name="Group 506"/>
            <p:cNvGrpSpPr/>
            <p:nvPr/>
          </p:nvGrpSpPr>
          <p:grpSpPr>
            <a:xfrm>
              <a:off x="10081851" y="5085258"/>
              <a:ext cx="1020218" cy="435634"/>
              <a:chOff x="8138161" y="3429000"/>
              <a:chExt cx="1920240" cy="457200"/>
            </a:xfrm>
          </p:grpSpPr>
          <p:sp>
            <p:nvSpPr>
              <p:cNvPr id="509" name="Rectangle 508"/>
              <p:cNvSpPr/>
              <p:nvPr/>
            </p:nvSpPr>
            <p:spPr>
              <a:xfrm rot="10800000">
                <a:off x="986637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0" name="Rectangle 509"/>
              <p:cNvSpPr/>
              <p:nvPr/>
            </p:nvSpPr>
            <p:spPr>
              <a:xfrm rot="10800000">
                <a:off x="948232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1" name="Rectangle 510"/>
              <p:cNvSpPr/>
              <p:nvPr/>
            </p:nvSpPr>
            <p:spPr>
              <a:xfrm rot="10800000">
                <a:off x="909828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2" name="Rectangle 511"/>
              <p:cNvSpPr/>
              <p:nvPr/>
            </p:nvSpPr>
            <p:spPr>
              <a:xfrm rot="10800000">
                <a:off x="871423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3" name="Rectangle 512"/>
              <p:cNvSpPr/>
              <p:nvPr/>
            </p:nvSpPr>
            <p:spPr>
              <a:xfrm rot="10800000">
                <a:off x="833018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4" name="Rectangle 513"/>
              <p:cNvSpPr/>
              <p:nvPr/>
            </p:nvSpPr>
            <p:spPr>
              <a:xfrm rot="10800000">
                <a:off x="967435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5" name="Rectangle 514"/>
              <p:cNvSpPr/>
              <p:nvPr/>
            </p:nvSpPr>
            <p:spPr>
              <a:xfrm rot="10800000">
                <a:off x="929030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6" name="Rectangle 515"/>
              <p:cNvSpPr/>
              <p:nvPr/>
            </p:nvSpPr>
            <p:spPr>
              <a:xfrm rot="10800000">
                <a:off x="890625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7" name="Rectangle 516"/>
              <p:cNvSpPr/>
              <p:nvPr/>
            </p:nvSpPr>
            <p:spPr>
              <a:xfrm rot="10800000">
                <a:off x="852220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8" name="Rectangle 517"/>
              <p:cNvSpPr/>
              <p:nvPr/>
            </p:nvSpPr>
            <p:spPr>
              <a:xfrm rot="10800000">
                <a:off x="813816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8" name="Rectangle 507"/>
            <p:cNvSpPr/>
            <p:nvPr/>
          </p:nvSpPr>
          <p:spPr>
            <a:xfrm>
              <a:off x="10012223" y="5091633"/>
              <a:ext cx="1159474" cy="396109"/>
            </a:xfrm>
            <a:prstGeom prst="rect">
              <a:avLst/>
            </a:prstGeom>
          </p:spPr>
          <p:txBody>
            <a:bodyPr wrap="none">
              <a:spAutoFit/>
            </a:bodyPr>
            <a:lstStyle/>
            <a:p>
              <a:pPr algn="ctr"/>
              <a:r>
                <a:rPr lang="en-US" sz="1400" dirty="0">
                  <a:latin typeface="Montserrat Semi Bold" panose="00000700000000000000" pitchFamily="50" charset="0"/>
                </a:rPr>
                <a:t>1960’s</a:t>
              </a:r>
            </a:p>
          </p:txBody>
        </p:sp>
      </p:grpSp>
      <p:grpSp>
        <p:nvGrpSpPr>
          <p:cNvPr id="521" name="Group 520"/>
          <p:cNvGrpSpPr/>
          <p:nvPr/>
        </p:nvGrpSpPr>
        <p:grpSpPr>
          <a:xfrm>
            <a:off x="9957841" y="4025035"/>
            <a:ext cx="758707" cy="326056"/>
            <a:chOff x="11032575" y="5085257"/>
            <a:chExt cx="1149396" cy="435634"/>
          </a:xfrm>
        </p:grpSpPr>
        <p:grpSp>
          <p:nvGrpSpPr>
            <p:cNvPr id="522" name="Group 521"/>
            <p:cNvGrpSpPr/>
            <p:nvPr/>
          </p:nvGrpSpPr>
          <p:grpSpPr>
            <a:xfrm>
              <a:off x="11097164" y="5085257"/>
              <a:ext cx="1020218" cy="435634"/>
              <a:chOff x="10058401" y="3429000"/>
              <a:chExt cx="1920240" cy="457200"/>
            </a:xfrm>
          </p:grpSpPr>
          <p:sp>
            <p:nvSpPr>
              <p:cNvPr id="524" name="Rectangle 523"/>
              <p:cNvSpPr/>
              <p:nvPr/>
            </p:nvSpPr>
            <p:spPr>
              <a:xfrm rot="10800000">
                <a:off x="1178661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5" name="Rectangle 524"/>
              <p:cNvSpPr/>
              <p:nvPr/>
            </p:nvSpPr>
            <p:spPr>
              <a:xfrm rot="10800000">
                <a:off x="1140256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6" name="Rectangle 525"/>
              <p:cNvSpPr/>
              <p:nvPr/>
            </p:nvSpPr>
            <p:spPr>
              <a:xfrm rot="10800000">
                <a:off x="1101852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7" name="Rectangle 526"/>
              <p:cNvSpPr/>
              <p:nvPr/>
            </p:nvSpPr>
            <p:spPr>
              <a:xfrm rot="10800000">
                <a:off x="1063447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8" name="Rectangle 527"/>
              <p:cNvSpPr/>
              <p:nvPr/>
            </p:nvSpPr>
            <p:spPr>
              <a:xfrm rot="10800000">
                <a:off x="1025042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9" name="Rectangle 528"/>
              <p:cNvSpPr/>
              <p:nvPr/>
            </p:nvSpPr>
            <p:spPr>
              <a:xfrm rot="10800000">
                <a:off x="1159459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0" name="Rectangle 529"/>
              <p:cNvSpPr/>
              <p:nvPr/>
            </p:nvSpPr>
            <p:spPr>
              <a:xfrm rot="10800000">
                <a:off x="1121054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1" name="Rectangle 530"/>
              <p:cNvSpPr/>
              <p:nvPr/>
            </p:nvSpPr>
            <p:spPr>
              <a:xfrm rot="10800000">
                <a:off x="1082649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2" name="Rectangle 531"/>
              <p:cNvSpPr/>
              <p:nvPr/>
            </p:nvSpPr>
            <p:spPr>
              <a:xfrm rot="10800000">
                <a:off x="1044244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3" name="Rectangle 532"/>
              <p:cNvSpPr/>
              <p:nvPr/>
            </p:nvSpPr>
            <p:spPr>
              <a:xfrm rot="10800000">
                <a:off x="1005840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23" name="Rectangle 522"/>
            <p:cNvSpPr/>
            <p:nvPr/>
          </p:nvSpPr>
          <p:spPr>
            <a:xfrm>
              <a:off x="11032575" y="5091632"/>
              <a:ext cx="1149396" cy="396109"/>
            </a:xfrm>
            <a:prstGeom prst="rect">
              <a:avLst/>
            </a:prstGeom>
          </p:spPr>
          <p:txBody>
            <a:bodyPr wrap="none">
              <a:spAutoFit/>
            </a:bodyPr>
            <a:lstStyle/>
            <a:p>
              <a:pPr algn="ctr"/>
              <a:r>
                <a:rPr lang="en-US" sz="1400" dirty="0">
                  <a:latin typeface="Montserrat Semi Bold" panose="00000700000000000000" pitchFamily="50" charset="0"/>
                </a:rPr>
                <a:t>1970’s</a:t>
              </a:r>
            </a:p>
          </p:txBody>
        </p:sp>
      </p:grpSp>
      <p:sp>
        <p:nvSpPr>
          <p:cNvPr id="534" name="TextBox 533"/>
          <p:cNvSpPr txBox="1"/>
          <p:nvPr/>
        </p:nvSpPr>
        <p:spPr>
          <a:xfrm>
            <a:off x="9204562" y="1801322"/>
            <a:ext cx="1843420" cy="175432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tx1"/>
                </a:solidFill>
              </a:rPr>
              <a:t>1963</a:t>
            </a:r>
            <a:endParaRPr lang="en-US" dirty="0">
              <a:solidFill>
                <a:schemeClr val="tx1"/>
              </a:solidFill>
            </a:endParaRPr>
          </a:p>
          <a:p>
            <a:r>
              <a:rPr lang="en-US" dirty="0">
                <a:solidFill>
                  <a:schemeClr val="tx1"/>
                </a:solidFill>
              </a:rPr>
              <a:t>Bill to consider wells within 50 </a:t>
            </a:r>
            <a:r>
              <a:rPr lang="en-US" dirty="0" err="1">
                <a:solidFill>
                  <a:schemeClr val="tx1"/>
                </a:solidFill>
              </a:rPr>
              <a:t>ft</a:t>
            </a:r>
            <a:r>
              <a:rPr lang="en-US" dirty="0">
                <a:solidFill>
                  <a:schemeClr val="tx1"/>
                </a:solidFill>
              </a:rPr>
              <a:t> of stream part of the surface water system</a:t>
            </a:r>
          </a:p>
        </p:txBody>
      </p:sp>
    </p:spTree>
    <p:extLst>
      <p:ext uri="{BB962C8B-B14F-4D97-AF65-F5344CB8AC3E}">
        <p14:creationId xmlns:p14="http://schemas.microsoft.com/office/powerpoint/2010/main" val="327108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4" name="Straight Connector 533"/>
          <p:cNvCxnSpPr/>
          <p:nvPr/>
        </p:nvCxnSpPr>
        <p:spPr>
          <a:xfrm>
            <a:off x="9556652" y="3528035"/>
            <a:ext cx="1" cy="631864"/>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533" name="Straight Connector 532"/>
          <p:cNvCxnSpPr/>
          <p:nvPr/>
        </p:nvCxnSpPr>
        <p:spPr>
          <a:xfrm>
            <a:off x="8299884" y="4248770"/>
            <a:ext cx="1" cy="631864"/>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532" name="Straight Connector 531"/>
          <p:cNvCxnSpPr/>
          <p:nvPr/>
        </p:nvCxnSpPr>
        <p:spPr>
          <a:xfrm>
            <a:off x="7547923" y="4315809"/>
            <a:ext cx="1" cy="631864"/>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531" name="Straight Connector 530"/>
          <p:cNvCxnSpPr/>
          <p:nvPr/>
        </p:nvCxnSpPr>
        <p:spPr>
          <a:xfrm>
            <a:off x="10086743" y="4248770"/>
            <a:ext cx="1" cy="631864"/>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529" name="Straight Connector 528"/>
          <p:cNvCxnSpPr/>
          <p:nvPr/>
        </p:nvCxnSpPr>
        <p:spPr>
          <a:xfrm flipH="1">
            <a:off x="3038183" y="3395034"/>
            <a:ext cx="570315" cy="691015"/>
          </a:xfrm>
          <a:prstGeom prst="line">
            <a:avLst/>
          </a:prstGeom>
          <a:ln w="762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cxnSp>
        <p:nvCxnSpPr>
          <p:cNvPr id="530" name="Straight Connector 529"/>
          <p:cNvCxnSpPr/>
          <p:nvPr/>
        </p:nvCxnSpPr>
        <p:spPr>
          <a:xfrm>
            <a:off x="6641872" y="3422737"/>
            <a:ext cx="897516" cy="663312"/>
          </a:xfrm>
          <a:prstGeom prst="line">
            <a:avLst/>
          </a:prstGeom>
          <a:ln w="7620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sp>
        <p:nvSpPr>
          <p:cNvPr id="501" name="Rectangle 500"/>
          <p:cNvSpPr/>
          <p:nvPr/>
        </p:nvSpPr>
        <p:spPr>
          <a:xfrm>
            <a:off x="10092284" y="571214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normAutofit fontScale="90000"/>
          </a:bodyPr>
          <a:lstStyle/>
          <a:p>
            <a:r>
              <a:rPr lang="en-US" dirty="0"/>
              <a:t>Background, History of Water – </a:t>
            </a:r>
            <a:br>
              <a:rPr lang="en-US" dirty="0"/>
            </a:br>
            <a:r>
              <a:rPr lang="en-US" dirty="0"/>
              <a:t>Nebraska Legislation Supporting GROUNDWATER</a:t>
            </a:r>
          </a:p>
        </p:txBody>
      </p:sp>
      <p:sp>
        <p:nvSpPr>
          <p:cNvPr id="97" name="TextBox 96"/>
          <p:cNvSpPr txBox="1"/>
          <p:nvPr/>
        </p:nvSpPr>
        <p:spPr>
          <a:xfrm>
            <a:off x="10002472" y="4681815"/>
            <a:ext cx="1867878" cy="124187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ct val="15000"/>
              </a:spcBef>
            </a:pPr>
            <a:r>
              <a:rPr lang="en-US" b="1" dirty="0">
                <a:solidFill>
                  <a:schemeClr val="tx1"/>
                </a:solidFill>
              </a:rPr>
              <a:t>1972</a:t>
            </a:r>
            <a:endParaRPr lang="en-US" dirty="0">
              <a:solidFill>
                <a:schemeClr val="tx1"/>
              </a:solidFill>
            </a:endParaRPr>
          </a:p>
          <a:p>
            <a:pPr>
              <a:spcBef>
                <a:spcPct val="15000"/>
              </a:spcBef>
            </a:pPr>
            <a:r>
              <a:rPr lang="en-US" dirty="0">
                <a:solidFill>
                  <a:schemeClr val="tx1"/>
                </a:solidFill>
              </a:rPr>
              <a:t>Natural Resources Districts created</a:t>
            </a:r>
          </a:p>
        </p:txBody>
      </p:sp>
      <p:sp>
        <p:nvSpPr>
          <p:cNvPr id="183" name="TextBox 182"/>
          <p:cNvSpPr txBox="1"/>
          <p:nvPr/>
        </p:nvSpPr>
        <p:spPr>
          <a:xfrm>
            <a:off x="3443392" y="2266105"/>
            <a:ext cx="3420684" cy="1283428"/>
          </a:xfrm>
          <a:prstGeom prst="rect">
            <a:avLst/>
          </a:prstGeom>
          <a:solidFill>
            <a:schemeClr val="bg2">
              <a:lumMod val="75000"/>
            </a:schemeClr>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ct val="15000"/>
              </a:spcBef>
            </a:pPr>
            <a:r>
              <a:rPr lang="en-US" b="1" dirty="0">
                <a:solidFill>
                  <a:schemeClr val="tx1"/>
                </a:solidFill>
              </a:rPr>
              <a:t>1867 to 1933</a:t>
            </a:r>
          </a:p>
          <a:p>
            <a:pPr>
              <a:spcBef>
                <a:spcPct val="15000"/>
              </a:spcBef>
            </a:pPr>
            <a:r>
              <a:rPr lang="en-US" dirty="0">
                <a:solidFill>
                  <a:schemeClr val="tx1"/>
                </a:solidFill>
              </a:rPr>
              <a:t>Essentially no groundwater law, except on artesian wells (1897)</a:t>
            </a:r>
          </a:p>
          <a:p>
            <a:pPr>
              <a:spcBef>
                <a:spcPct val="15000"/>
              </a:spcBef>
            </a:pPr>
            <a:endParaRPr lang="en-US" dirty="0">
              <a:solidFill>
                <a:schemeClr val="tx1"/>
              </a:solidFill>
            </a:endParaRPr>
          </a:p>
        </p:txBody>
      </p:sp>
      <p:sp>
        <p:nvSpPr>
          <p:cNvPr id="184" name="TextBox 183"/>
          <p:cNvSpPr txBox="1"/>
          <p:nvPr/>
        </p:nvSpPr>
        <p:spPr>
          <a:xfrm>
            <a:off x="5814261" y="4681815"/>
            <a:ext cx="1828800" cy="147732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b="1" dirty="0">
                <a:solidFill>
                  <a:schemeClr val="tx1"/>
                </a:solidFill>
              </a:rPr>
              <a:t>1933</a:t>
            </a:r>
            <a:endParaRPr lang="en-US" dirty="0">
              <a:solidFill>
                <a:schemeClr val="tx1"/>
              </a:solidFill>
            </a:endParaRPr>
          </a:p>
          <a:p>
            <a:r>
              <a:rPr lang="en-US" dirty="0">
                <a:solidFill>
                  <a:schemeClr val="tx1"/>
                </a:solidFill>
              </a:rPr>
              <a:t>Landowner has correlative rights to groundwater</a:t>
            </a:r>
          </a:p>
        </p:txBody>
      </p:sp>
      <p:sp>
        <p:nvSpPr>
          <p:cNvPr id="180" name="TextBox 179"/>
          <p:cNvSpPr txBox="1"/>
          <p:nvPr/>
        </p:nvSpPr>
        <p:spPr>
          <a:xfrm>
            <a:off x="7974162" y="4681815"/>
            <a:ext cx="1882541" cy="147732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b="1" dirty="0">
                <a:solidFill>
                  <a:schemeClr val="tx1"/>
                </a:solidFill>
              </a:rPr>
              <a:t>1940s</a:t>
            </a:r>
            <a:endParaRPr lang="en-US" dirty="0">
              <a:solidFill>
                <a:schemeClr val="tx1"/>
              </a:solidFill>
            </a:endParaRPr>
          </a:p>
          <a:p>
            <a:r>
              <a:rPr lang="en-US" dirty="0">
                <a:solidFill>
                  <a:schemeClr val="tx1"/>
                </a:solidFill>
              </a:rPr>
              <a:t>Beginning of significant groundwater development</a:t>
            </a:r>
          </a:p>
        </p:txBody>
      </p:sp>
      <p:grpSp>
        <p:nvGrpSpPr>
          <p:cNvPr id="345" name="Group 344"/>
          <p:cNvGrpSpPr/>
          <p:nvPr/>
        </p:nvGrpSpPr>
        <p:grpSpPr>
          <a:xfrm>
            <a:off x="1222631" y="4018503"/>
            <a:ext cx="767022" cy="326056"/>
            <a:chOff x="-2203310" y="5085258"/>
            <a:chExt cx="1161993" cy="435634"/>
          </a:xfrm>
        </p:grpSpPr>
        <p:grpSp>
          <p:nvGrpSpPr>
            <p:cNvPr id="346" name="Group 345"/>
            <p:cNvGrpSpPr/>
            <p:nvPr/>
          </p:nvGrpSpPr>
          <p:grpSpPr>
            <a:xfrm>
              <a:off x="-2132423" y="5085258"/>
              <a:ext cx="1020218" cy="435634"/>
              <a:chOff x="457201" y="3429000"/>
              <a:chExt cx="1920236" cy="457200"/>
            </a:xfrm>
          </p:grpSpPr>
          <p:sp>
            <p:nvSpPr>
              <p:cNvPr id="348" name="Rectangle 347"/>
              <p:cNvSpPr/>
              <p:nvPr/>
            </p:nvSpPr>
            <p:spPr>
              <a:xfrm rot="10800000">
                <a:off x="218541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9" name="Rectangle 348"/>
              <p:cNvSpPr/>
              <p:nvPr/>
            </p:nvSpPr>
            <p:spPr>
              <a:xfrm rot="10800000">
                <a:off x="180136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0" name="Rectangle 349"/>
              <p:cNvSpPr/>
              <p:nvPr/>
            </p:nvSpPr>
            <p:spPr>
              <a:xfrm rot="10800000">
                <a:off x="141731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1" name="Rectangle 350"/>
              <p:cNvSpPr/>
              <p:nvPr/>
            </p:nvSpPr>
            <p:spPr>
              <a:xfrm rot="10800000">
                <a:off x="103327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2" name="Rectangle 351"/>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3" name="Rectangle 352"/>
              <p:cNvSpPr/>
              <p:nvPr/>
            </p:nvSpPr>
            <p:spPr>
              <a:xfrm rot="10800000">
                <a:off x="199338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4" name="Rectangle 353"/>
              <p:cNvSpPr/>
              <p:nvPr/>
            </p:nvSpPr>
            <p:spPr>
              <a:xfrm rot="10800000">
                <a:off x="160934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5" name="Rectangle 354"/>
              <p:cNvSpPr/>
              <p:nvPr/>
            </p:nvSpPr>
            <p:spPr>
              <a:xfrm rot="10800000">
                <a:off x="122529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6" name="Rectangle 355"/>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7" name="Rectangle 356"/>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47" name="TextBox 346"/>
            <p:cNvSpPr txBox="1"/>
            <p:nvPr/>
          </p:nvSpPr>
          <p:spPr>
            <a:xfrm>
              <a:off x="-2203310" y="5091633"/>
              <a:ext cx="1161993" cy="396109"/>
            </a:xfrm>
            <a:prstGeom prst="rect">
              <a:avLst/>
            </a:prstGeom>
            <a:noFill/>
          </p:spPr>
          <p:txBody>
            <a:bodyPr wrap="none" rtlCol="0">
              <a:spAutoFit/>
            </a:bodyPr>
            <a:lstStyle/>
            <a:p>
              <a:pPr algn="ctr"/>
              <a:r>
                <a:rPr lang="en-US" sz="1400" dirty="0">
                  <a:latin typeface="Montserrat Semi Bold" panose="00000700000000000000" pitchFamily="50" charset="0"/>
                </a:rPr>
                <a:t>1840’s</a:t>
              </a:r>
            </a:p>
          </p:txBody>
        </p:sp>
      </p:grpSp>
      <p:grpSp>
        <p:nvGrpSpPr>
          <p:cNvPr id="358" name="Group 357"/>
          <p:cNvGrpSpPr/>
          <p:nvPr/>
        </p:nvGrpSpPr>
        <p:grpSpPr>
          <a:xfrm>
            <a:off x="1897820" y="4018503"/>
            <a:ext cx="760370" cy="326056"/>
            <a:chOff x="-1179860" y="5085258"/>
            <a:chExt cx="1151915" cy="435634"/>
          </a:xfrm>
        </p:grpSpPr>
        <p:grpSp>
          <p:nvGrpSpPr>
            <p:cNvPr id="359" name="Group 358"/>
            <p:cNvGrpSpPr/>
            <p:nvPr/>
          </p:nvGrpSpPr>
          <p:grpSpPr>
            <a:xfrm>
              <a:off x="-1114012" y="5085258"/>
              <a:ext cx="1020218" cy="435634"/>
              <a:chOff x="1706457" y="3363469"/>
              <a:chExt cx="1020218" cy="435634"/>
            </a:xfrm>
          </p:grpSpPr>
          <p:sp>
            <p:nvSpPr>
              <p:cNvPr id="361" name="Rectangle 360"/>
              <p:cNvSpPr/>
              <p:nvPr/>
            </p:nvSpPr>
            <p:spPr>
              <a:xfrm rot="10800000">
                <a:off x="2624653"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2" name="Rectangle 361"/>
              <p:cNvSpPr/>
              <p:nvPr/>
            </p:nvSpPr>
            <p:spPr>
              <a:xfrm rot="10800000">
                <a:off x="2420610"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3" name="Rectangle 362"/>
              <p:cNvSpPr/>
              <p:nvPr/>
            </p:nvSpPr>
            <p:spPr>
              <a:xfrm rot="10800000">
                <a:off x="2216566"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4" name="Rectangle 363"/>
              <p:cNvSpPr/>
              <p:nvPr/>
            </p:nvSpPr>
            <p:spPr>
              <a:xfrm rot="10800000">
                <a:off x="2012522"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5" name="Rectangle 364"/>
              <p:cNvSpPr/>
              <p:nvPr/>
            </p:nvSpPr>
            <p:spPr>
              <a:xfrm rot="10800000">
                <a:off x="1808479" y="3363469"/>
                <a:ext cx="102022" cy="435634"/>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6" name="Rectangle 365"/>
              <p:cNvSpPr/>
              <p:nvPr/>
            </p:nvSpPr>
            <p:spPr>
              <a:xfrm rot="10800000">
                <a:off x="2522631"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7" name="Rectangle 366"/>
              <p:cNvSpPr/>
              <p:nvPr/>
            </p:nvSpPr>
            <p:spPr>
              <a:xfrm rot="10800000">
                <a:off x="2318588"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8" name="Rectangle 367"/>
              <p:cNvSpPr/>
              <p:nvPr/>
            </p:nvSpPr>
            <p:spPr>
              <a:xfrm rot="10800000">
                <a:off x="2114544"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9" name="Rectangle 368"/>
              <p:cNvSpPr/>
              <p:nvPr/>
            </p:nvSpPr>
            <p:spPr>
              <a:xfrm rot="10800000">
                <a:off x="1910501"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0" name="Rectangle 369"/>
              <p:cNvSpPr/>
              <p:nvPr/>
            </p:nvSpPr>
            <p:spPr>
              <a:xfrm rot="10800000">
                <a:off x="1706457" y="3363469"/>
                <a:ext cx="102022" cy="435634"/>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60" name="Rectangle 359"/>
            <p:cNvSpPr/>
            <p:nvPr/>
          </p:nvSpPr>
          <p:spPr>
            <a:xfrm>
              <a:off x="-1179860" y="5091633"/>
              <a:ext cx="1151915" cy="396109"/>
            </a:xfrm>
            <a:prstGeom prst="rect">
              <a:avLst/>
            </a:prstGeom>
          </p:spPr>
          <p:txBody>
            <a:bodyPr wrap="none">
              <a:spAutoFit/>
            </a:bodyPr>
            <a:lstStyle/>
            <a:p>
              <a:pPr algn="ctr"/>
              <a:r>
                <a:rPr lang="en-US" sz="1400" dirty="0">
                  <a:latin typeface="Montserrat Semi Bold" panose="00000700000000000000" pitchFamily="50" charset="0"/>
                </a:rPr>
                <a:t>1850’s</a:t>
              </a:r>
            </a:p>
          </p:txBody>
        </p:sp>
      </p:grpSp>
      <p:grpSp>
        <p:nvGrpSpPr>
          <p:cNvPr id="371" name="Group 370"/>
          <p:cNvGrpSpPr/>
          <p:nvPr/>
        </p:nvGrpSpPr>
        <p:grpSpPr>
          <a:xfrm>
            <a:off x="2566355" y="4018503"/>
            <a:ext cx="767022" cy="326056"/>
            <a:chOff x="-163703" y="5085258"/>
            <a:chExt cx="1161993" cy="435634"/>
          </a:xfrm>
        </p:grpSpPr>
        <p:grpSp>
          <p:nvGrpSpPr>
            <p:cNvPr id="372" name="Group 371"/>
            <p:cNvGrpSpPr/>
            <p:nvPr/>
          </p:nvGrpSpPr>
          <p:grpSpPr>
            <a:xfrm>
              <a:off x="-92816" y="5085258"/>
              <a:ext cx="1020218" cy="435634"/>
              <a:chOff x="2726674" y="3363469"/>
              <a:chExt cx="1020218" cy="435634"/>
            </a:xfrm>
          </p:grpSpPr>
          <p:sp>
            <p:nvSpPr>
              <p:cNvPr id="374" name="Rectangle 373"/>
              <p:cNvSpPr/>
              <p:nvPr/>
            </p:nvSpPr>
            <p:spPr>
              <a:xfrm rot="10800000">
                <a:off x="3644870"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5" name="Rectangle 374"/>
              <p:cNvSpPr/>
              <p:nvPr/>
            </p:nvSpPr>
            <p:spPr>
              <a:xfrm rot="10800000">
                <a:off x="3440827"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6" name="Rectangle 375"/>
              <p:cNvSpPr/>
              <p:nvPr/>
            </p:nvSpPr>
            <p:spPr>
              <a:xfrm rot="10800000">
                <a:off x="3236783"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7" name="Rectangle 376"/>
              <p:cNvSpPr/>
              <p:nvPr/>
            </p:nvSpPr>
            <p:spPr>
              <a:xfrm rot="10800000">
                <a:off x="3032739"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8" name="Rectangle 377"/>
              <p:cNvSpPr/>
              <p:nvPr/>
            </p:nvSpPr>
            <p:spPr>
              <a:xfrm rot="10800000">
                <a:off x="2828696" y="3363469"/>
                <a:ext cx="102022" cy="435634"/>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9" name="Rectangle 378"/>
              <p:cNvSpPr/>
              <p:nvPr/>
            </p:nvSpPr>
            <p:spPr>
              <a:xfrm rot="10800000">
                <a:off x="354284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0" name="Rectangle 379"/>
              <p:cNvSpPr/>
              <p:nvPr/>
            </p:nvSpPr>
            <p:spPr>
              <a:xfrm rot="10800000">
                <a:off x="3338805"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1" name="Rectangle 380"/>
              <p:cNvSpPr/>
              <p:nvPr/>
            </p:nvSpPr>
            <p:spPr>
              <a:xfrm rot="10800000">
                <a:off x="3134761"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2" name="Rectangle 381"/>
              <p:cNvSpPr/>
              <p:nvPr/>
            </p:nvSpPr>
            <p:spPr>
              <a:xfrm rot="10800000">
                <a:off x="2930718"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3" name="Rectangle 382"/>
              <p:cNvSpPr/>
              <p:nvPr/>
            </p:nvSpPr>
            <p:spPr>
              <a:xfrm rot="10800000">
                <a:off x="2726674" y="3363469"/>
                <a:ext cx="102022" cy="435634"/>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73" name="Rectangle 372"/>
            <p:cNvSpPr/>
            <p:nvPr/>
          </p:nvSpPr>
          <p:spPr>
            <a:xfrm>
              <a:off x="-163703" y="5091633"/>
              <a:ext cx="1161993" cy="396109"/>
            </a:xfrm>
            <a:prstGeom prst="rect">
              <a:avLst/>
            </a:prstGeom>
          </p:spPr>
          <p:txBody>
            <a:bodyPr wrap="none">
              <a:spAutoFit/>
            </a:bodyPr>
            <a:lstStyle/>
            <a:p>
              <a:pPr algn="ctr"/>
              <a:r>
                <a:rPr lang="en-US" sz="1400">
                  <a:latin typeface="Montserrat Semi Bold" panose="00000700000000000000" pitchFamily="50" charset="0"/>
                </a:rPr>
                <a:t>1860’s</a:t>
              </a:r>
              <a:endParaRPr lang="en-US" sz="1400" dirty="0">
                <a:latin typeface="Montserrat Semi Bold" panose="00000700000000000000" pitchFamily="50" charset="0"/>
              </a:endParaRPr>
            </a:p>
          </p:txBody>
        </p:sp>
      </p:grpSp>
      <p:grpSp>
        <p:nvGrpSpPr>
          <p:cNvPr id="384" name="Group 383"/>
          <p:cNvGrpSpPr/>
          <p:nvPr/>
        </p:nvGrpSpPr>
        <p:grpSpPr>
          <a:xfrm>
            <a:off x="3241543" y="4018503"/>
            <a:ext cx="760370" cy="326056"/>
            <a:chOff x="860614" y="5085258"/>
            <a:chExt cx="1151915" cy="435634"/>
          </a:xfrm>
        </p:grpSpPr>
        <p:grpSp>
          <p:nvGrpSpPr>
            <p:cNvPr id="385" name="Group 384"/>
            <p:cNvGrpSpPr/>
            <p:nvPr/>
          </p:nvGrpSpPr>
          <p:grpSpPr>
            <a:xfrm>
              <a:off x="926462" y="5085258"/>
              <a:ext cx="1020218" cy="435634"/>
              <a:chOff x="3746892" y="3363469"/>
              <a:chExt cx="1020218" cy="435634"/>
            </a:xfrm>
          </p:grpSpPr>
          <p:sp>
            <p:nvSpPr>
              <p:cNvPr id="387" name="Rectangle 386"/>
              <p:cNvSpPr/>
              <p:nvPr/>
            </p:nvSpPr>
            <p:spPr>
              <a:xfrm>
                <a:off x="3746892"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8" name="Rectangle 387"/>
              <p:cNvSpPr/>
              <p:nvPr/>
            </p:nvSpPr>
            <p:spPr>
              <a:xfrm>
                <a:off x="395093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9" name="Rectangle 388"/>
              <p:cNvSpPr/>
              <p:nvPr/>
            </p:nvSpPr>
            <p:spPr>
              <a:xfrm>
                <a:off x="4154979"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0" name="Rectangle 389"/>
              <p:cNvSpPr/>
              <p:nvPr/>
            </p:nvSpPr>
            <p:spPr>
              <a:xfrm>
                <a:off x="4359023"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1" name="Rectangle 390"/>
              <p:cNvSpPr/>
              <p:nvPr/>
            </p:nvSpPr>
            <p:spPr>
              <a:xfrm>
                <a:off x="4563066" y="3363469"/>
                <a:ext cx="102022" cy="435634"/>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2" name="Rectangle 391"/>
              <p:cNvSpPr/>
              <p:nvPr/>
            </p:nvSpPr>
            <p:spPr>
              <a:xfrm>
                <a:off x="3848914"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3" name="Rectangle 392"/>
              <p:cNvSpPr/>
              <p:nvPr/>
            </p:nvSpPr>
            <p:spPr>
              <a:xfrm>
                <a:off x="4052957"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4" name="Rectangle 393"/>
              <p:cNvSpPr/>
              <p:nvPr/>
            </p:nvSpPr>
            <p:spPr>
              <a:xfrm>
                <a:off x="4257001"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5" name="Rectangle 394"/>
              <p:cNvSpPr/>
              <p:nvPr/>
            </p:nvSpPr>
            <p:spPr>
              <a:xfrm>
                <a:off x="4461045"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6" name="Rectangle 395"/>
              <p:cNvSpPr/>
              <p:nvPr/>
            </p:nvSpPr>
            <p:spPr>
              <a:xfrm>
                <a:off x="4665088" y="3363469"/>
                <a:ext cx="102022" cy="435634"/>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86" name="Rectangle 385"/>
            <p:cNvSpPr/>
            <p:nvPr/>
          </p:nvSpPr>
          <p:spPr>
            <a:xfrm>
              <a:off x="860614" y="5091633"/>
              <a:ext cx="1151915" cy="396109"/>
            </a:xfrm>
            <a:prstGeom prst="rect">
              <a:avLst/>
            </a:prstGeom>
          </p:spPr>
          <p:txBody>
            <a:bodyPr wrap="none">
              <a:spAutoFit/>
            </a:bodyPr>
            <a:lstStyle/>
            <a:p>
              <a:pPr algn="ctr"/>
              <a:r>
                <a:rPr lang="en-US" sz="1400" dirty="0">
                  <a:latin typeface="Montserrat Semi Bold" panose="00000700000000000000" pitchFamily="50" charset="0"/>
                </a:rPr>
                <a:t>1870’s</a:t>
              </a:r>
            </a:p>
          </p:txBody>
        </p:sp>
      </p:grpSp>
      <p:grpSp>
        <p:nvGrpSpPr>
          <p:cNvPr id="397" name="Group 396"/>
          <p:cNvGrpSpPr/>
          <p:nvPr/>
        </p:nvGrpSpPr>
        <p:grpSpPr>
          <a:xfrm>
            <a:off x="3909248" y="4018503"/>
            <a:ext cx="768686" cy="326056"/>
            <a:chOff x="1875466" y="5085258"/>
            <a:chExt cx="1164513" cy="435634"/>
          </a:xfrm>
        </p:grpSpPr>
        <p:grpSp>
          <p:nvGrpSpPr>
            <p:cNvPr id="398" name="Group 397"/>
            <p:cNvGrpSpPr/>
            <p:nvPr/>
          </p:nvGrpSpPr>
          <p:grpSpPr>
            <a:xfrm>
              <a:off x="1947612" y="5085258"/>
              <a:ext cx="1020218" cy="435634"/>
              <a:chOff x="457201" y="3429000"/>
              <a:chExt cx="1920240" cy="457200"/>
            </a:xfrm>
          </p:grpSpPr>
          <p:sp>
            <p:nvSpPr>
              <p:cNvPr id="400" name="Rectangle 399"/>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1" name="Rectangle 400"/>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2" name="Rectangle 401"/>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3" name="Rectangle 402"/>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4" name="Rectangle 403"/>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5" name="Rectangle 404"/>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6" name="Rectangle 405"/>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7" name="Rectangle 406"/>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8" name="Rectangle 407"/>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9" name="Rectangle 408"/>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99" name="Rectangle 398"/>
            <p:cNvSpPr/>
            <p:nvPr/>
          </p:nvSpPr>
          <p:spPr>
            <a:xfrm>
              <a:off x="1875466" y="5091633"/>
              <a:ext cx="1164513" cy="396109"/>
            </a:xfrm>
            <a:prstGeom prst="rect">
              <a:avLst/>
            </a:prstGeom>
          </p:spPr>
          <p:txBody>
            <a:bodyPr wrap="none">
              <a:spAutoFit/>
            </a:bodyPr>
            <a:lstStyle/>
            <a:p>
              <a:pPr algn="ctr"/>
              <a:r>
                <a:rPr lang="en-US" sz="1400" dirty="0">
                  <a:latin typeface="Montserrat Semi Bold" panose="00000700000000000000" pitchFamily="50" charset="0"/>
                </a:rPr>
                <a:t>1880’s</a:t>
              </a:r>
            </a:p>
          </p:txBody>
        </p:sp>
      </p:grpSp>
      <p:grpSp>
        <p:nvGrpSpPr>
          <p:cNvPr id="410" name="Group 409"/>
          <p:cNvGrpSpPr/>
          <p:nvPr/>
        </p:nvGrpSpPr>
        <p:grpSpPr>
          <a:xfrm>
            <a:off x="4581942" y="4018503"/>
            <a:ext cx="767022" cy="326056"/>
            <a:chOff x="2896394" y="5085258"/>
            <a:chExt cx="1161993" cy="435634"/>
          </a:xfrm>
        </p:grpSpPr>
        <p:grpSp>
          <p:nvGrpSpPr>
            <p:cNvPr id="411" name="Group 410"/>
            <p:cNvGrpSpPr/>
            <p:nvPr/>
          </p:nvGrpSpPr>
          <p:grpSpPr>
            <a:xfrm>
              <a:off x="2967281" y="5085258"/>
              <a:ext cx="1020218" cy="435634"/>
              <a:chOff x="2377441" y="3429000"/>
              <a:chExt cx="1920240" cy="457200"/>
            </a:xfrm>
          </p:grpSpPr>
          <p:sp>
            <p:nvSpPr>
              <p:cNvPr id="413" name="Rectangle 412"/>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4" name="Rectangle 413"/>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5" name="Rectangle 414"/>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6" name="Rectangle 415"/>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7" name="Rectangle 416"/>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8" name="Rectangle 417"/>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9" name="Rectangle 418"/>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0" name="Rectangle 419"/>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1" name="Rectangle 420"/>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2" name="Rectangle 421"/>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12" name="Rectangle 411"/>
            <p:cNvSpPr/>
            <p:nvPr/>
          </p:nvSpPr>
          <p:spPr>
            <a:xfrm>
              <a:off x="2896394" y="5091633"/>
              <a:ext cx="1161993" cy="396109"/>
            </a:xfrm>
            <a:prstGeom prst="rect">
              <a:avLst/>
            </a:prstGeom>
          </p:spPr>
          <p:txBody>
            <a:bodyPr wrap="none">
              <a:spAutoFit/>
            </a:bodyPr>
            <a:lstStyle/>
            <a:p>
              <a:pPr algn="ctr"/>
              <a:r>
                <a:rPr lang="en-US" sz="1400" dirty="0">
                  <a:latin typeface="Montserrat Semi Bold" panose="00000700000000000000" pitchFamily="50" charset="0"/>
                </a:rPr>
                <a:t>1890’s</a:t>
              </a:r>
            </a:p>
          </p:txBody>
        </p:sp>
      </p:grpSp>
      <p:grpSp>
        <p:nvGrpSpPr>
          <p:cNvPr id="423" name="Group 422"/>
          <p:cNvGrpSpPr/>
          <p:nvPr/>
        </p:nvGrpSpPr>
        <p:grpSpPr>
          <a:xfrm>
            <a:off x="5247982" y="4018503"/>
            <a:ext cx="778664" cy="326056"/>
            <a:chOff x="3907785" y="5085258"/>
            <a:chExt cx="1179630" cy="435634"/>
          </a:xfrm>
        </p:grpSpPr>
        <p:grpSp>
          <p:nvGrpSpPr>
            <p:cNvPr id="424" name="Group 423"/>
            <p:cNvGrpSpPr/>
            <p:nvPr/>
          </p:nvGrpSpPr>
          <p:grpSpPr>
            <a:xfrm>
              <a:off x="3987489" y="5085258"/>
              <a:ext cx="1020218" cy="435634"/>
              <a:chOff x="4297681" y="3429000"/>
              <a:chExt cx="1920240" cy="457200"/>
            </a:xfrm>
          </p:grpSpPr>
          <p:sp>
            <p:nvSpPr>
              <p:cNvPr id="426" name="Rectangle 425"/>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7" name="Rectangle 426"/>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8" name="Rectangle 427"/>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9" name="Rectangle 428"/>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0" name="Rectangle 429"/>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1" name="Rectangle 430"/>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2" name="Rectangle 431"/>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3" name="Rectangle 432"/>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4" name="Rectangle 433"/>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5" name="Rectangle 434"/>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25" name="Rectangle 424"/>
            <p:cNvSpPr/>
            <p:nvPr/>
          </p:nvSpPr>
          <p:spPr>
            <a:xfrm>
              <a:off x="3907785" y="5091633"/>
              <a:ext cx="1179630" cy="396109"/>
            </a:xfrm>
            <a:prstGeom prst="rect">
              <a:avLst/>
            </a:prstGeom>
          </p:spPr>
          <p:txBody>
            <a:bodyPr wrap="none">
              <a:spAutoFit/>
            </a:bodyPr>
            <a:lstStyle/>
            <a:p>
              <a:pPr algn="ctr"/>
              <a:r>
                <a:rPr lang="en-US" sz="1400" dirty="0">
                  <a:latin typeface="Montserrat Semi Bold" panose="00000700000000000000" pitchFamily="50" charset="0"/>
                </a:rPr>
                <a:t>1900’s</a:t>
              </a:r>
            </a:p>
          </p:txBody>
        </p:sp>
      </p:grpSp>
      <p:grpSp>
        <p:nvGrpSpPr>
          <p:cNvPr id="436" name="Group 435"/>
          <p:cNvGrpSpPr/>
          <p:nvPr/>
        </p:nvGrpSpPr>
        <p:grpSpPr>
          <a:xfrm>
            <a:off x="5947282" y="4018503"/>
            <a:ext cx="723782" cy="326056"/>
            <a:chOff x="4961449" y="5087263"/>
            <a:chExt cx="1096487" cy="435634"/>
          </a:xfrm>
        </p:grpSpPr>
        <p:grpSp>
          <p:nvGrpSpPr>
            <p:cNvPr id="437" name="Group 436"/>
            <p:cNvGrpSpPr/>
            <p:nvPr/>
          </p:nvGrpSpPr>
          <p:grpSpPr>
            <a:xfrm>
              <a:off x="4999582" y="5087263"/>
              <a:ext cx="1020218" cy="435634"/>
              <a:chOff x="6217921" y="3429000"/>
              <a:chExt cx="1920240" cy="457200"/>
            </a:xfrm>
          </p:grpSpPr>
          <p:sp>
            <p:nvSpPr>
              <p:cNvPr id="439" name="Rectangle 438"/>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0" name="Rectangle 439"/>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1" name="Rectangle 440"/>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2" name="Rectangle 441"/>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3" name="Rectangle 442"/>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4" name="Rectangle 443"/>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5" name="Rectangle 444"/>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6" name="Rectangle 445"/>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7" name="Rectangle 446"/>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8" name="Rectangle 447"/>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38" name="Rectangle 437"/>
            <p:cNvSpPr/>
            <p:nvPr/>
          </p:nvSpPr>
          <p:spPr>
            <a:xfrm>
              <a:off x="4961449" y="5093638"/>
              <a:ext cx="1096487" cy="396109"/>
            </a:xfrm>
            <a:prstGeom prst="rect">
              <a:avLst/>
            </a:prstGeom>
          </p:spPr>
          <p:txBody>
            <a:bodyPr wrap="none">
              <a:spAutoFit/>
            </a:bodyPr>
            <a:lstStyle/>
            <a:p>
              <a:pPr algn="ctr"/>
              <a:r>
                <a:rPr lang="en-US" sz="1400" dirty="0">
                  <a:latin typeface="Montserrat Semi Bold" panose="00000700000000000000" pitchFamily="50" charset="0"/>
                </a:rPr>
                <a:t>1910’s</a:t>
              </a:r>
            </a:p>
          </p:txBody>
        </p:sp>
      </p:grpSp>
      <p:grpSp>
        <p:nvGrpSpPr>
          <p:cNvPr id="449" name="Group 448"/>
          <p:cNvGrpSpPr/>
          <p:nvPr/>
        </p:nvGrpSpPr>
        <p:grpSpPr>
          <a:xfrm>
            <a:off x="6600852" y="4018503"/>
            <a:ext cx="760370" cy="326056"/>
            <a:chOff x="5950831" y="5085258"/>
            <a:chExt cx="1151915" cy="435634"/>
          </a:xfrm>
        </p:grpSpPr>
        <p:grpSp>
          <p:nvGrpSpPr>
            <p:cNvPr id="450" name="Group 449"/>
            <p:cNvGrpSpPr/>
            <p:nvPr/>
          </p:nvGrpSpPr>
          <p:grpSpPr>
            <a:xfrm>
              <a:off x="6016679" y="5085258"/>
              <a:ext cx="1020218" cy="435634"/>
              <a:chOff x="457201" y="3429000"/>
              <a:chExt cx="1920240" cy="457200"/>
            </a:xfrm>
          </p:grpSpPr>
          <p:sp>
            <p:nvSpPr>
              <p:cNvPr id="452" name="Rectangle 451"/>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3" name="Rectangle 452"/>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4" name="Rectangle 453"/>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5" name="Rectangle 454"/>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6" name="Rectangle 455"/>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7" name="Rectangle 456"/>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8" name="Rectangle 457"/>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59" name="Rectangle 458"/>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0" name="Rectangle 459"/>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1" name="Rectangle 460"/>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51" name="Rectangle 450"/>
            <p:cNvSpPr/>
            <p:nvPr/>
          </p:nvSpPr>
          <p:spPr>
            <a:xfrm>
              <a:off x="5950831" y="5091633"/>
              <a:ext cx="1151915" cy="396109"/>
            </a:xfrm>
            <a:prstGeom prst="rect">
              <a:avLst/>
            </a:prstGeom>
          </p:spPr>
          <p:txBody>
            <a:bodyPr wrap="none">
              <a:spAutoFit/>
            </a:bodyPr>
            <a:lstStyle/>
            <a:p>
              <a:pPr algn="ctr"/>
              <a:r>
                <a:rPr lang="en-US" sz="1400" dirty="0">
                  <a:latin typeface="Montserrat Semi Bold" panose="00000700000000000000" pitchFamily="50" charset="0"/>
                </a:rPr>
                <a:t>1920’s</a:t>
              </a:r>
            </a:p>
          </p:txBody>
        </p:sp>
      </p:grpSp>
      <p:grpSp>
        <p:nvGrpSpPr>
          <p:cNvPr id="462" name="Group 461"/>
          <p:cNvGrpSpPr/>
          <p:nvPr/>
        </p:nvGrpSpPr>
        <p:grpSpPr>
          <a:xfrm>
            <a:off x="7276871" y="4018503"/>
            <a:ext cx="752055" cy="326056"/>
            <a:chOff x="6971820" y="5085258"/>
            <a:chExt cx="1139318" cy="435634"/>
          </a:xfrm>
        </p:grpSpPr>
        <p:grpSp>
          <p:nvGrpSpPr>
            <p:cNvPr id="463" name="Group 462"/>
            <p:cNvGrpSpPr/>
            <p:nvPr/>
          </p:nvGrpSpPr>
          <p:grpSpPr>
            <a:xfrm>
              <a:off x="7031368" y="5085258"/>
              <a:ext cx="1020218" cy="435634"/>
              <a:chOff x="2377441" y="3429000"/>
              <a:chExt cx="1920240" cy="457200"/>
            </a:xfrm>
          </p:grpSpPr>
          <p:sp>
            <p:nvSpPr>
              <p:cNvPr id="465" name="Rectangle 464"/>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6" name="Rectangle 465"/>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7" name="Rectangle 466"/>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8" name="Rectangle 467"/>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69" name="Rectangle 468"/>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0" name="Rectangle 469"/>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1" name="Rectangle 470"/>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2" name="Rectangle 471"/>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3" name="Rectangle 472"/>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4" name="Rectangle 473"/>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64" name="Rectangle 463"/>
            <p:cNvSpPr/>
            <p:nvPr/>
          </p:nvSpPr>
          <p:spPr>
            <a:xfrm>
              <a:off x="6971820" y="5091633"/>
              <a:ext cx="1139318" cy="396109"/>
            </a:xfrm>
            <a:prstGeom prst="rect">
              <a:avLst/>
            </a:prstGeom>
          </p:spPr>
          <p:txBody>
            <a:bodyPr wrap="none">
              <a:spAutoFit/>
            </a:bodyPr>
            <a:lstStyle/>
            <a:p>
              <a:pPr algn="ctr"/>
              <a:r>
                <a:rPr lang="en-US" sz="1400" dirty="0">
                  <a:latin typeface="Montserrat Semi Bold" panose="00000700000000000000" pitchFamily="50" charset="0"/>
                </a:rPr>
                <a:t>1930’s</a:t>
              </a:r>
            </a:p>
          </p:txBody>
        </p:sp>
      </p:grpSp>
      <p:grpSp>
        <p:nvGrpSpPr>
          <p:cNvPr id="475" name="Group 474"/>
          <p:cNvGrpSpPr/>
          <p:nvPr/>
        </p:nvGrpSpPr>
        <p:grpSpPr>
          <a:xfrm>
            <a:off x="7942079" y="4018503"/>
            <a:ext cx="765359" cy="326056"/>
            <a:chOff x="7979619" y="5085258"/>
            <a:chExt cx="1159474" cy="435634"/>
          </a:xfrm>
        </p:grpSpPr>
        <p:grpSp>
          <p:nvGrpSpPr>
            <p:cNvPr id="476" name="Group 475"/>
            <p:cNvGrpSpPr/>
            <p:nvPr/>
          </p:nvGrpSpPr>
          <p:grpSpPr>
            <a:xfrm>
              <a:off x="8049247" y="5085258"/>
              <a:ext cx="1020218" cy="435634"/>
              <a:chOff x="4297681" y="3429000"/>
              <a:chExt cx="1920240" cy="457200"/>
            </a:xfrm>
          </p:grpSpPr>
          <p:sp>
            <p:nvSpPr>
              <p:cNvPr id="478" name="Rectangle 477"/>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9" name="Rectangle 478"/>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0" name="Rectangle 479"/>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1" name="Rectangle 480"/>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2" name="Rectangle 481"/>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3" name="Rectangle 482"/>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4" name="Rectangle 483"/>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5" name="Rectangle 484"/>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6" name="Rectangle 485"/>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7" name="Rectangle 486"/>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77" name="Rectangle 476"/>
            <p:cNvSpPr/>
            <p:nvPr/>
          </p:nvSpPr>
          <p:spPr>
            <a:xfrm>
              <a:off x="7979619" y="5091633"/>
              <a:ext cx="1159474" cy="396109"/>
            </a:xfrm>
            <a:prstGeom prst="rect">
              <a:avLst/>
            </a:prstGeom>
          </p:spPr>
          <p:txBody>
            <a:bodyPr wrap="none">
              <a:spAutoFit/>
            </a:bodyPr>
            <a:lstStyle/>
            <a:p>
              <a:pPr algn="ctr"/>
              <a:r>
                <a:rPr lang="en-US" sz="1400" dirty="0">
                  <a:latin typeface="Montserrat Semi Bold" panose="00000700000000000000" pitchFamily="50" charset="0"/>
                </a:rPr>
                <a:t>1940’s</a:t>
              </a:r>
            </a:p>
          </p:txBody>
        </p:sp>
      </p:grpSp>
      <p:grpSp>
        <p:nvGrpSpPr>
          <p:cNvPr id="488" name="Group 487"/>
          <p:cNvGrpSpPr/>
          <p:nvPr/>
        </p:nvGrpSpPr>
        <p:grpSpPr>
          <a:xfrm>
            <a:off x="8617268" y="4018503"/>
            <a:ext cx="758707" cy="326056"/>
            <a:chOff x="8999973" y="5085258"/>
            <a:chExt cx="1149396" cy="435634"/>
          </a:xfrm>
        </p:grpSpPr>
        <p:grpSp>
          <p:nvGrpSpPr>
            <p:cNvPr id="489" name="Group 488"/>
            <p:cNvGrpSpPr/>
            <p:nvPr/>
          </p:nvGrpSpPr>
          <p:grpSpPr>
            <a:xfrm>
              <a:off x="9064560" y="5085258"/>
              <a:ext cx="1020218" cy="435634"/>
              <a:chOff x="6217921" y="3429000"/>
              <a:chExt cx="1920240" cy="457200"/>
            </a:xfrm>
          </p:grpSpPr>
          <p:sp>
            <p:nvSpPr>
              <p:cNvPr id="491" name="Rectangle 490"/>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2" name="Rectangle 491"/>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3" name="Rectangle 492"/>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4" name="Rectangle 493"/>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5" name="Rectangle 494"/>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6" name="Rectangle 495"/>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7" name="Rectangle 496"/>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8" name="Rectangle 497"/>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9" name="Rectangle 498"/>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0" name="Rectangle 499"/>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90" name="Rectangle 489"/>
            <p:cNvSpPr/>
            <p:nvPr/>
          </p:nvSpPr>
          <p:spPr>
            <a:xfrm>
              <a:off x="8999973" y="5091633"/>
              <a:ext cx="1149396" cy="396109"/>
            </a:xfrm>
            <a:prstGeom prst="rect">
              <a:avLst/>
            </a:prstGeom>
          </p:spPr>
          <p:txBody>
            <a:bodyPr wrap="none">
              <a:spAutoFit/>
            </a:bodyPr>
            <a:lstStyle/>
            <a:p>
              <a:pPr algn="ctr"/>
              <a:r>
                <a:rPr lang="en-US" sz="1400" dirty="0">
                  <a:latin typeface="Montserrat Semi Bold" panose="00000700000000000000" pitchFamily="50" charset="0"/>
                </a:rPr>
                <a:t>1950’s</a:t>
              </a:r>
            </a:p>
          </p:txBody>
        </p:sp>
      </p:grpSp>
      <p:grpSp>
        <p:nvGrpSpPr>
          <p:cNvPr id="502" name="Group 501"/>
          <p:cNvGrpSpPr/>
          <p:nvPr/>
        </p:nvGrpSpPr>
        <p:grpSpPr>
          <a:xfrm>
            <a:off x="9276703" y="4014565"/>
            <a:ext cx="765359" cy="326056"/>
            <a:chOff x="10012223" y="5085258"/>
            <a:chExt cx="1159474" cy="435634"/>
          </a:xfrm>
        </p:grpSpPr>
        <p:grpSp>
          <p:nvGrpSpPr>
            <p:cNvPr id="503" name="Group 502"/>
            <p:cNvGrpSpPr/>
            <p:nvPr/>
          </p:nvGrpSpPr>
          <p:grpSpPr>
            <a:xfrm>
              <a:off x="10081851" y="5085258"/>
              <a:ext cx="1020218" cy="435634"/>
              <a:chOff x="8138161" y="3429000"/>
              <a:chExt cx="1920240" cy="457200"/>
            </a:xfrm>
          </p:grpSpPr>
          <p:sp>
            <p:nvSpPr>
              <p:cNvPr id="505" name="Rectangle 504"/>
              <p:cNvSpPr/>
              <p:nvPr/>
            </p:nvSpPr>
            <p:spPr>
              <a:xfrm rot="10800000">
                <a:off x="986637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6" name="Rectangle 505"/>
              <p:cNvSpPr/>
              <p:nvPr/>
            </p:nvSpPr>
            <p:spPr>
              <a:xfrm rot="10800000">
                <a:off x="948232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7" name="Rectangle 506"/>
              <p:cNvSpPr/>
              <p:nvPr/>
            </p:nvSpPr>
            <p:spPr>
              <a:xfrm rot="10800000">
                <a:off x="909828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8" name="Rectangle 507"/>
              <p:cNvSpPr/>
              <p:nvPr/>
            </p:nvSpPr>
            <p:spPr>
              <a:xfrm rot="10800000">
                <a:off x="871423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9" name="Rectangle 508"/>
              <p:cNvSpPr/>
              <p:nvPr/>
            </p:nvSpPr>
            <p:spPr>
              <a:xfrm rot="10800000">
                <a:off x="833018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0" name="Rectangle 509"/>
              <p:cNvSpPr/>
              <p:nvPr/>
            </p:nvSpPr>
            <p:spPr>
              <a:xfrm rot="10800000">
                <a:off x="967435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1" name="Rectangle 510"/>
              <p:cNvSpPr/>
              <p:nvPr/>
            </p:nvSpPr>
            <p:spPr>
              <a:xfrm rot="10800000">
                <a:off x="929030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2" name="Rectangle 511"/>
              <p:cNvSpPr/>
              <p:nvPr/>
            </p:nvSpPr>
            <p:spPr>
              <a:xfrm rot="10800000">
                <a:off x="890625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3" name="Rectangle 512"/>
              <p:cNvSpPr/>
              <p:nvPr/>
            </p:nvSpPr>
            <p:spPr>
              <a:xfrm rot="10800000">
                <a:off x="852220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4" name="Rectangle 513"/>
              <p:cNvSpPr/>
              <p:nvPr/>
            </p:nvSpPr>
            <p:spPr>
              <a:xfrm rot="10800000">
                <a:off x="813816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4" name="Rectangle 503"/>
            <p:cNvSpPr/>
            <p:nvPr/>
          </p:nvSpPr>
          <p:spPr>
            <a:xfrm>
              <a:off x="10012223" y="5091633"/>
              <a:ext cx="1159474" cy="396109"/>
            </a:xfrm>
            <a:prstGeom prst="rect">
              <a:avLst/>
            </a:prstGeom>
          </p:spPr>
          <p:txBody>
            <a:bodyPr wrap="none">
              <a:spAutoFit/>
            </a:bodyPr>
            <a:lstStyle/>
            <a:p>
              <a:pPr algn="ctr"/>
              <a:r>
                <a:rPr lang="en-US" sz="1400" dirty="0">
                  <a:latin typeface="Montserrat Semi Bold" panose="00000700000000000000" pitchFamily="50" charset="0"/>
                </a:rPr>
                <a:t>1960’s</a:t>
              </a:r>
            </a:p>
          </p:txBody>
        </p:sp>
      </p:grpSp>
      <p:grpSp>
        <p:nvGrpSpPr>
          <p:cNvPr id="515" name="Group 514"/>
          <p:cNvGrpSpPr/>
          <p:nvPr/>
        </p:nvGrpSpPr>
        <p:grpSpPr>
          <a:xfrm>
            <a:off x="9951891" y="4014565"/>
            <a:ext cx="758707" cy="326056"/>
            <a:chOff x="11032575" y="5085257"/>
            <a:chExt cx="1149396" cy="435634"/>
          </a:xfrm>
        </p:grpSpPr>
        <p:grpSp>
          <p:nvGrpSpPr>
            <p:cNvPr id="516" name="Group 515"/>
            <p:cNvGrpSpPr/>
            <p:nvPr/>
          </p:nvGrpSpPr>
          <p:grpSpPr>
            <a:xfrm>
              <a:off x="11097164" y="5085257"/>
              <a:ext cx="1020218" cy="435634"/>
              <a:chOff x="10058401" y="3429000"/>
              <a:chExt cx="1920240" cy="457200"/>
            </a:xfrm>
          </p:grpSpPr>
          <p:sp>
            <p:nvSpPr>
              <p:cNvPr id="518" name="Rectangle 517"/>
              <p:cNvSpPr/>
              <p:nvPr/>
            </p:nvSpPr>
            <p:spPr>
              <a:xfrm rot="10800000">
                <a:off x="1178661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9" name="Rectangle 518"/>
              <p:cNvSpPr/>
              <p:nvPr/>
            </p:nvSpPr>
            <p:spPr>
              <a:xfrm rot="10800000">
                <a:off x="1140256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0" name="Rectangle 519"/>
              <p:cNvSpPr/>
              <p:nvPr/>
            </p:nvSpPr>
            <p:spPr>
              <a:xfrm rot="10800000">
                <a:off x="1101852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1" name="Rectangle 520"/>
              <p:cNvSpPr/>
              <p:nvPr/>
            </p:nvSpPr>
            <p:spPr>
              <a:xfrm rot="10800000">
                <a:off x="1063447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2" name="Rectangle 521"/>
              <p:cNvSpPr/>
              <p:nvPr/>
            </p:nvSpPr>
            <p:spPr>
              <a:xfrm rot="10800000">
                <a:off x="1025042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3" name="Rectangle 522"/>
              <p:cNvSpPr/>
              <p:nvPr/>
            </p:nvSpPr>
            <p:spPr>
              <a:xfrm rot="10800000">
                <a:off x="1159459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4" name="Rectangle 523"/>
              <p:cNvSpPr/>
              <p:nvPr/>
            </p:nvSpPr>
            <p:spPr>
              <a:xfrm rot="10800000">
                <a:off x="1121054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5" name="Rectangle 524"/>
              <p:cNvSpPr/>
              <p:nvPr/>
            </p:nvSpPr>
            <p:spPr>
              <a:xfrm rot="10800000">
                <a:off x="1082649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6" name="Rectangle 525"/>
              <p:cNvSpPr/>
              <p:nvPr/>
            </p:nvSpPr>
            <p:spPr>
              <a:xfrm rot="10800000">
                <a:off x="1044244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7" name="Rectangle 526"/>
              <p:cNvSpPr/>
              <p:nvPr/>
            </p:nvSpPr>
            <p:spPr>
              <a:xfrm rot="10800000">
                <a:off x="1005840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17" name="Rectangle 516"/>
            <p:cNvSpPr/>
            <p:nvPr/>
          </p:nvSpPr>
          <p:spPr>
            <a:xfrm>
              <a:off x="11032575" y="5091632"/>
              <a:ext cx="1149396" cy="396109"/>
            </a:xfrm>
            <a:prstGeom prst="rect">
              <a:avLst/>
            </a:prstGeom>
          </p:spPr>
          <p:txBody>
            <a:bodyPr wrap="none">
              <a:spAutoFit/>
            </a:bodyPr>
            <a:lstStyle/>
            <a:p>
              <a:pPr algn="ctr"/>
              <a:r>
                <a:rPr lang="en-US" sz="1400" dirty="0">
                  <a:latin typeface="Montserrat Semi Bold" panose="00000700000000000000" pitchFamily="50" charset="0"/>
                </a:rPr>
                <a:t>1970’s</a:t>
              </a:r>
            </a:p>
          </p:txBody>
        </p:sp>
      </p:grpSp>
      <p:sp>
        <p:nvSpPr>
          <p:cNvPr id="528" name="TextBox 527"/>
          <p:cNvSpPr txBox="1"/>
          <p:nvPr/>
        </p:nvSpPr>
        <p:spPr>
          <a:xfrm>
            <a:off x="9204562" y="1801322"/>
            <a:ext cx="1843420" cy="175432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b="1" dirty="0">
                <a:solidFill>
                  <a:schemeClr val="tx1"/>
                </a:solidFill>
              </a:rPr>
              <a:t>1963</a:t>
            </a:r>
            <a:endParaRPr lang="en-US" dirty="0">
              <a:solidFill>
                <a:schemeClr val="tx1"/>
              </a:solidFill>
            </a:endParaRPr>
          </a:p>
          <a:p>
            <a:r>
              <a:rPr lang="en-US" dirty="0">
                <a:solidFill>
                  <a:schemeClr val="tx1"/>
                </a:solidFill>
              </a:rPr>
              <a:t>Bill to consider wells within 50 </a:t>
            </a:r>
            <a:r>
              <a:rPr lang="en-US" dirty="0" err="1">
                <a:solidFill>
                  <a:schemeClr val="tx1"/>
                </a:solidFill>
              </a:rPr>
              <a:t>ft</a:t>
            </a:r>
            <a:r>
              <a:rPr lang="en-US" dirty="0">
                <a:solidFill>
                  <a:schemeClr val="tx1"/>
                </a:solidFill>
              </a:rPr>
              <a:t> of stream part of the surface water system</a:t>
            </a:r>
          </a:p>
        </p:txBody>
      </p:sp>
    </p:spTree>
    <p:extLst>
      <p:ext uri="{BB962C8B-B14F-4D97-AF65-F5344CB8AC3E}">
        <p14:creationId xmlns:p14="http://schemas.microsoft.com/office/powerpoint/2010/main" val="90882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Straight Connector 89"/>
          <p:cNvCxnSpPr/>
          <p:nvPr/>
        </p:nvCxnSpPr>
        <p:spPr>
          <a:xfrm flipH="1">
            <a:off x="4309576" y="2969443"/>
            <a:ext cx="2839" cy="1012143"/>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89" name="Straight Connector 88"/>
          <p:cNvCxnSpPr/>
          <p:nvPr/>
        </p:nvCxnSpPr>
        <p:spPr>
          <a:xfrm>
            <a:off x="1591218" y="3063711"/>
            <a:ext cx="0" cy="917875"/>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710894" y="4273121"/>
            <a:ext cx="1" cy="631864"/>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2" name="Title 1"/>
          <p:cNvSpPr>
            <a:spLocks noGrp="1"/>
          </p:cNvSpPr>
          <p:nvPr>
            <p:ph type="title"/>
          </p:nvPr>
        </p:nvSpPr>
        <p:spPr/>
        <p:txBody>
          <a:bodyPr>
            <a:normAutofit fontScale="90000"/>
          </a:bodyPr>
          <a:lstStyle/>
          <a:p>
            <a:r>
              <a:rPr lang="en-US" dirty="0"/>
              <a:t>Background, History of Water – </a:t>
            </a:r>
            <a:br>
              <a:rPr lang="en-US" dirty="0"/>
            </a:br>
            <a:r>
              <a:rPr lang="en-US" dirty="0"/>
              <a:t>Nebraska Legislation Supporting WATER PLANNING</a:t>
            </a:r>
          </a:p>
        </p:txBody>
      </p:sp>
      <p:grpSp>
        <p:nvGrpSpPr>
          <p:cNvPr id="5" name="Group 4"/>
          <p:cNvGrpSpPr/>
          <p:nvPr/>
        </p:nvGrpSpPr>
        <p:grpSpPr>
          <a:xfrm>
            <a:off x="158452" y="3899766"/>
            <a:ext cx="11521440" cy="457200"/>
            <a:chOff x="457201" y="3429000"/>
            <a:chExt cx="11521440" cy="457200"/>
          </a:xfrm>
        </p:grpSpPr>
        <p:grpSp>
          <p:nvGrpSpPr>
            <p:cNvPr id="6" name="Group 5"/>
            <p:cNvGrpSpPr/>
            <p:nvPr/>
          </p:nvGrpSpPr>
          <p:grpSpPr>
            <a:xfrm>
              <a:off x="457201" y="3429000"/>
              <a:ext cx="1920240" cy="457200"/>
              <a:chOff x="457201" y="3429000"/>
              <a:chExt cx="1920240" cy="457200"/>
            </a:xfrm>
          </p:grpSpPr>
          <p:grpSp>
            <p:nvGrpSpPr>
              <p:cNvPr id="72" name="Group 71"/>
              <p:cNvGrpSpPr/>
              <p:nvPr/>
            </p:nvGrpSpPr>
            <p:grpSpPr>
              <a:xfrm>
                <a:off x="457201" y="3429000"/>
                <a:ext cx="1920240" cy="457200"/>
                <a:chOff x="457201" y="3429000"/>
                <a:chExt cx="1920240" cy="457200"/>
              </a:xfrm>
            </p:grpSpPr>
            <p:sp>
              <p:nvSpPr>
                <p:cNvPr id="74" name="Rectangle 73"/>
                <p:cNvSpPr/>
                <p:nvPr/>
              </p:nvSpPr>
              <p:spPr>
                <a:xfrm rot="10800000">
                  <a:off x="218541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10800000">
                  <a:off x="180136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rot="10800000">
                  <a:off x="141732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rot="10800000">
                  <a:off x="103327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rot="10800000">
                  <a:off x="64922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rot="10800000">
                  <a:off x="199339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10800000">
                  <a:off x="160934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10800000">
                  <a:off x="122529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10800000">
                  <a:off x="84124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rot="10800000">
                  <a:off x="45720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962710" y="3472934"/>
                <a:ext cx="909223" cy="369332"/>
              </a:xfrm>
              <a:prstGeom prst="rect">
                <a:avLst/>
              </a:prstGeom>
              <a:noFill/>
            </p:spPr>
            <p:txBody>
              <a:bodyPr wrap="none" rtlCol="0">
                <a:spAutoFit/>
              </a:bodyPr>
              <a:lstStyle/>
              <a:p>
                <a:r>
                  <a:rPr lang="en-US" b="1" dirty="0">
                    <a:latin typeface="Montserrat" panose="00000500000000000000" pitchFamily="2" charset="0"/>
                  </a:rPr>
                  <a:t>1960’s</a:t>
                </a:r>
              </a:p>
            </p:txBody>
          </p:sp>
        </p:grpSp>
        <p:grpSp>
          <p:nvGrpSpPr>
            <p:cNvPr id="7" name="Group 6"/>
            <p:cNvGrpSpPr/>
            <p:nvPr/>
          </p:nvGrpSpPr>
          <p:grpSpPr>
            <a:xfrm>
              <a:off x="2377441" y="3429000"/>
              <a:ext cx="1920240" cy="457200"/>
              <a:chOff x="2377441" y="3429000"/>
              <a:chExt cx="1920240" cy="457200"/>
            </a:xfrm>
          </p:grpSpPr>
          <p:grpSp>
            <p:nvGrpSpPr>
              <p:cNvPr id="60" name="Group 59"/>
              <p:cNvGrpSpPr/>
              <p:nvPr/>
            </p:nvGrpSpPr>
            <p:grpSpPr>
              <a:xfrm>
                <a:off x="2377441" y="3429000"/>
                <a:ext cx="1920240" cy="457200"/>
                <a:chOff x="2377441" y="3429000"/>
                <a:chExt cx="1920240" cy="457200"/>
              </a:xfrm>
            </p:grpSpPr>
            <p:sp>
              <p:nvSpPr>
                <p:cNvPr id="62" name="Rectangle 61"/>
                <p:cNvSpPr/>
                <p:nvPr/>
              </p:nvSpPr>
              <p:spPr>
                <a:xfrm rot="10800000">
                  <a:off x="410565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0800000">
                  <a:off x="372160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10800000">
                  <a:off x="333756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rot="10800000">
                  <a:off x="295351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rot="10800000">
                  <a:off x="256946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rot="10800000">
                  <a:off x="391363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10800000">
                  <a:off x="352958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rot="10800000">
                  <a:off x="314553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10800000">
                  <a:off x="276148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10800000">
                  <a:off x="237744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2885354" y="3472934"/>
                <a:ext cx="904415" cy="369332"/>
              </a:xfrm>
              <a:prstGeom prst="rect">
                <a:avLst/>
              </a:prstGeom>
              <a:noFill/>
            </p:spPr>
            <p:txBody>
              <a:bodyPr wrap="none" rtlCol="0">
                <a:spAutoFit/>
              </a:bodyPr>
              <a:lstStyle/>
              <a:p>
                <a:r>
                  <a:rPr lang="en-US" b="1" dirty="0">
                    <a:latin typeface="Montserrat" panose="00000500000000000000" pitchFamily="2" charset="0"/>
                  </a:rPr>
                  <a:t>1970’s</a:t>
                </a:r>
              </a:p>
            </p:txBody>
          </p:sp>
        </p:grpSp>
        <p:grpSp>
          <p:nvGrpSpPr>
            <p:cNvPr id="8" name="Group 7"/>
            <p:cNvGrpSpPr/>
            <p:nvPr/>
          </p:nvGrpSpPr>
          <p:grpSpPr>
            <a:xfrm>
              <a:off x="4297681" y="3429000"/>
              <a:ext cx="1920240" cy="457200"/>
              <a:chOff x="4297681" y="3429000"/>
              <a:chExt cx="1920240" cy="457200"/>
            </a:xfrm>
          </p:grpSpPr>
          <p:grpSp>
            <p:nvGrpSpPr>
              <p:cNvPr id="48" name="Group 47"/>
              <p:cNvGrpSpPr/>
              <p:nvPr/>
            </p:nvGrpSpPr>
            <p:grpSpPr>
              <a:xfrm>
                <a:off x="4297681" y="3429000"/>
                <a:ext cx="1920240" cy="457200"/>
                <a:chOff x="4297681" y="3429000"/>
                <a:chExt cx="1920240" cy="457200"/>
              </a:xfrm>
            </p:grpSpPr>
            <p:sp>
              <p:nvSpPr>
                <p:cNvPr id="50" name="Rectangle 49"/>
                <p:cNvSpPr/>
                <p:nvPr/>
              </p:nvSpPr>
              <p:spPr>
                <a:xfrm rot="10800000">
                  <a:off x="6025897"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10800000">
                  <a:off x="5641849"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0800000">
                  <a:off x="5257801"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rot="10800000">
                  <a:off x="4873753"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10800000">
                  <a:off x="4489705" y="3429000"/>
                  <a:ext cx="192024" cy="457200"/>
                </a:xfrm>
                <a:prstGeom prst="rect">
                  <a:avLst/>
                </a:prstGeom>
                <a:solidFill>
                  <a:srgbClr val="FFE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0800000">
                  <a:off x="5833873"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rot="10800000">
                  <a:off x="5449825"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rot="10800000">
                  <a:off x="5065777"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rot="10800000">
                  <a:off x="4681729"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10800000">
                  <a:off x="4297681" y="3429000"/>
                  <a:ext cx="192024" cy="457200"/>
                </a:xfrm>
                <a:prstGeom prst="rect">
                  <a:avLst/>
                </a:prstGeom>
                <a:solidFill>
                  <a:srgbClr val="FFD2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4803190" y="3472934"/>
                <a:ext cx="909223" cy="369332"/>
              </a:xfrm>
              <a:prstGeom prst="rect">
                <a:avLst/>
              </a:prstGeom>
              <a:noFill/>
            </p:spPr>
            <p:txBody>
              <a:bodyPr wrap="none" rtlCol="0">
                <a:spAutoFit/>
              </a:bodyPr>
              <a:lstStyle/>
              <a:p>
                <a:r>
                  <a:rPr lang="en-US" b="1" dirty="0">
                    <a:latin typeface="Montserrat" panose="00000500000000000000" pitchFamily="2" charset="0"/>
                  </a:rPr>
                  <a:t>1980’s</a:t>
                </a:r>
              </a:p>
            </p:txBody>
          </p:sp>
        </p:grpSp>
        <p:grpSp>
          <p:nvGrpSpPr>
            <p:cNvPr id="9" name="Group 8"/>
            <p:cNvGrpSpPr/>
            <p:nvPr/>
          </p:nvGrpSpPr>
          <p:grpSpPr>
            <a:xfrm>
              <a:off x="6217921" y="3429000"/>
              <a:ext cx="1920240" cy="457200"/>
              <a:chOff x="6217921" y="3429000"/>
              <a:chExt cx="1920240" cy="457200"/>
            </a:xfrm>
          </p:grpSpPr>
          <p:grpSp>
            <p:nvGrpSpPr>
              <p:cNvPr id="36" name="Group 35"/>
              <p:cNvGrpSpPr/>
              <p:nvPr/>
            </p:nvGrpSpPr>
            <p:grpSpPr>
              <a:xfrm>
                <a:off x="6217921" y="3429000"/>
                <a:ext cx="1920240" cy="457200"/>
                <a:chOff x="6217921" y="3429000"/>
                <a:chExt cx="1920240" cy="457200"/>
              </a:xfrm>
            </p:grpSpPr>
            <p:sp>
              <p:nvSpPr>
                <p:cNvPr id="38" name="Rectangle 37"/>
                <p:cNvSpPr/>
                <p:nvPr/>
              </p:nvSpPr>
              <p:spPr>
                <a:xfrm>
                  <a:off x="6217921"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601969"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986017"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370065"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754113" y="3429000"/>
                  <a:ext cx="192024" cy="457200"/>
                </a:xfrm>
                <a:prstGeom prst="rect">
                  <a:avLst/>
                </a:prstGeom>
                <a:solidFill>
                  <a:srgbClr val="377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09945"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793993"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178041"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562089"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7946137" y="3429000"/>
                  <a:ext cx="192024" cy="457200"/>
                </a:xfrm>
                <a:prstGeom prst="rect">
                  <a:avLst/>
                </a:prstGeom>
                <a:solidFill>
                  <a:srgbClr val="94A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6723430" y="3472934"/>
                <a:ext cx="909223" cy="369332"/>
              </a:xfrm>
              <a:prstGeom prst="rect">
                <a:avLst/>
              </a:prstGeom>
              <a:noFill/>
            </p:spPr>
            <p:txBody>
              <a:bodyPr wrap="none" rtlCol="0">
                <a:spAutoFit/>
              </a:bodyPr>
              <a:lstStyle/>
              <a:p>
                <a:r>
                  <a:rPr lang="en-US" b="1" dirty="0">
                    <a:latin typeface="Montserrat" panose="00000500000000000000" pitchFamily="2" charset="0"/>
                  </a:rPr>
                  <a:t>1990’s</a:t>
                </a:r>
              </a:p>
            </p:txBody>
          </p:sp>
        </p:grpSp>
        <p:grpSp>
          <p:nvGrpSpPr>
            <p:cNvPr id="10" name="Group 9"/>
            <p:cNvGrpSpPr/>
            <p:nvPr/>
          </p:nvGrpSpPr>
          <p:grpSpPr>
            <a:xfrm>
              <a:off x="8138161" y="3429000"/>
              <a:ext cx="1920240" cy="457200"/>
              <a:chOff x="8138161" y="3429000"/>
              <a:chExt cx="1920240" cy="457200"/>
            </a:xfrm>
          </p:grpSpPr>
          <p:grpSp>
            <p:nvGrpSpPr>
              <p:cNvPr id="24" name="Group 23"/>
              <p:cNvGrpSpPr/>
              <p:nvPr/>
            </p:nvGrpSpPr>
            <p:grpSpPr>
              <a:xfrm>
                <a:off x="8138161" y="3429000"/>
                <a:ext cx="1920240" cy="457200"/>
                <a:chOff x="8138161" y="3429000"/>
                <a:chExt cx="1920240" cy="457200"/>
              </a:xfrm>
            </p:grpSpPr>
            <p:sp>
              <p:nvSpPr>
                <p:cNvPr id="26" name="Rectangle 25"/>
                <p:cNvSpPr/>
                <p:nvPr/>
              </p:nvSpPr>
              <p:spPr>
                <a:xfrm rot="10800000">
                  <a:off x="9866377"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rot="10800000">
                  <a:off x="9482329"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9098281"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10800000">
                  <a:off x="8714233"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10800000">
                  <a:off x="8330185" y="3429000"/>
                  <a:ext cx="192024" cy="457200"/>
                </a:xfrm>
                <a:prstGeom prst="rect">
                  <a:avLst/>
                </a:prstGeom>
                <a:solidFill>
                  <a:srgbClr val="E0E0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9674353"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0800000">
                  <a:off x="9290305"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10800000">
                  <a:off x="8906257"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8522209"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8138161" y="3429000"/>
                  <a:ext cx="192024" cy="457200"/>
                </a:xfrm>
                <a:prstGeom prst="rect">
                  <a:avLst/>
                </a:prstGeom>
                <a:solidFill>
                  <a:srgbClr val="C7C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8610808" y="3472934"/>
                <a:ext cx="974947" cy="369332"/>
              </a:xfrm>
              <a:prstGeom prst="rect">
                <a:avLst/>
              </a:prstGeom>
              <a:noFill/>
            </p:spPr>
            <p:txBody>
              <a:bodyPr wrap="none" rtlCol="0">
                <a:spAutoFit/>
              </a:bodyPr>
              <a:lstStyle/>
              <a:p>
                <a:r>
                  <a:rPr lang="en-US" b="1" dirty="0">
                    <a:latin typeface="Montserrat" panose="00000500000000000000" pitchFamily="2" charset="0"/>
                  </a:rPr>
                  <a:t>2000’s</a:t>
                </a:r>
              </a:p>
            </p:txBody>
          </p:sp>
        </p:grpSp>
        <p:grpSp>
          <p:nvGrpSpPr>
            <p:cNvPr id="11" name="Group 10"/>
            <p:cNvGrpSpPr/>
            <p:nvPr/>
          </p:nvGrpSpPr>
          <p:grpSpPr>
            <a:xfrm>
              <a:off x="10058401" y="3429000"/>
              <a:ext cx="1920240" cy="457200"/>
              <a:chOff x="10058401" y="3429000"/>
              <a:chExt cx="1920240" cy="457200"/>
            </a:xfrm>
          </p:grpSpPr>
          <p:grpSp>
            <p:nvGrpSpPr>
              <p:cNvPr id="12" name="Group 11"/>
              <p:cNvGrpSpPr/>
              <p:nvPr/>
            </p:nvGrpSpPr>
            <p:grpSpPr>
              <a:xfrm>
                <a:off x="10058401" y="3429000"/>
                <a:ext cx="1920240" cy="457200"/>
                <a:chOff x="10058401" y="3429000"/>
                <a:chExt cx="1920240" cy="457200"/>
              </a:xfrm>
            </p:grpSpPr>
            <p:sp>
              <p:nvSpPr>
                <p:cNvPr id="14" name="Rectangle 13"/>
                <p:cNvSpPr/>
                <p:nvPr/>
              </p:nvSpPr>
              <p:spPr>
                <a:xfrm rot="10800000">
                  <a:off x="11786617"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11402569"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1018521"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0634473"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0250425" y="3429000"/>
                  <a:ext cx="192024" cy="457200"/>
                </a:xfrm>
                <a:prstGeom prst="rect">
                  <a:avLst/>
                </a:prstGeom>
                <a:solidFill>
                  <a:srgbClr val="DD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0800000">
                  <a:off x="11594593"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0800000">
                  <a:off x="11210545"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0800000">
                  <a:off x="10826497"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10800000">
                  <a:off x="10442449"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0800000">
                  <a:off x="10058401" y="3429000"/>
                  <a:ext cx="192024" cy="457200"/>
                </a:xfrm>
                <a:prstGeom prst="rect">
                  <a:avLst/>
                </a:prstGeom>
                <a:solidFill>
                  <a:srgbClr val="C55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0564711" y="3472934"/>
                <a:ext cx="907621" cy="369332"/>
              </a:xfrm>
              <a:prstGeom prst="rect">
                <a:avLst/>
              </a:prstGeom>
              <a:noFill/>
            </p:spPr>
            <p:txBody>
              <a:bodyPr wrap="none" rtlCol="0">
                <a:spAutoFit/>
              </a:bodyPr>
              <a:lstStyle/>
              <a:p>
                <a:r>
                  <a:rPr lang="en-US" b="1" dirty="0">
                    <a:latin typeface="Montserrat" panose="00000500000000000000" pitchFamily="2" charset="0"/>
                  </a:rPr>
                  <a:t>2010’s</a:t>
                </a:r>
              </a:p>
            </p:txBody>
          </p:sp>
        </p:grpSp>
      </p:grpSp>
      <p:sp>
        <p:nvSpPr>
          <p:cNvPr id="85" name="TextBox 84"/>
          <p:cNvSpPr txBox="1"/>
          <p:nvPr/>
        </p:nvSpPr>
        <p:spPr>
          <a:xfrm>
            <a:off x="2487917" y="4821139"/>
            <a:ext cx="2016524" cy="1241878"/>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spcBef>
                <a:spcPct val="15000"/>
              </a:spcBef>
            </a:pPr>
            <a:r>
              <a:rPr lang="en-US" b="1" dirty="0">
                <a:solidFill>
                  <a:schemeClr val="tx1"/>
                </a:solidFill>
              </a:rPr>
              <a:t>1978</a:t>
            </a:r>
            <a:endParaRPr lang="en-US" dirty="0">
              <a:solidFill>
                <a:schemeClr val="tx1"/>
              </a:solidFill>
            </a:endParaRPr>
          </a:p>
          <a:p>
            <a:pPr>
              <a:spcBef>
                <a:spcPct val="15000"/>
              </a:spcBef>
            </a:pPr>
            <a:r>
              <a:rPr lang="en-US" dirty="0">
                <a:solidFill>
                  <a:schemeClr val="tx1"/>
                </a:solidFill>
              </a:rPr>
              <a:t>NE Legislature reexamines water policy</a:t>
            </a:r>
          </a:p>
        </p:txBody>
      </p:sp>
      <p:sp>
        <p:nvSpPr>
          <p:cNvPr id="86" name="TextBox 85"/>
          <p:cNvSpPr txBox="1"/>
          <p:nvPr/>
        </p:nvSpPr>
        <p:spPr>
          <a:xfrm>
            <a:off x="663960" y="2189663"/>
            <a:ext cx="2182827" cy="96488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Bef>
                <a:spcPct val="15000"/>
              </a:spcBef>
            </a:pPr>
            <a:r>
              <a:rPr lang="en-US" altLang="en-US" b="1" dirty="0">
                <a:solidFill>
                  <a:schemeClr val="tx1"/>
                </a:solidFill>
              </a:rPr>
              <a:t>1967</a:t>
            </a:r>
            <a:endParaRPr lang="en-US" altLang="en-US" dirty="0">
              <a:solidFill>
                <a:schemeClr val="tx1"/>
              </a:solidFill>
            </a:endParaRPr>
          </a:p>
          <a:p>
            <a:pPr>
              <a:spcBef>
                <a:spcPct val="15000"/>
              </a:spcBef>
            </a:pPr>
            <a:r>
              <a:rPr lang="en-US" dirty="0">
                <a:solidFill>
                  <a:schemeClr val="tx1"/>
                </a:solidFill>
              </a:rPr>
              <a:t>The NE State Water Plan initiated</a:t>
            </a:r>
          </a:p>
        </p:txBody>
      </p:sp>
      <p:sp>
        <p:nvSpPr>
          <p:cNvPr id="87" name="TextBox 86"/>
          <p:cNvSpPr txBox="1"/>
          <p:nvPr/>
        </p:nvSpPr>
        <p:spPr>
          <a:xfrm>
            <a:off x="3756614" y="1916716"/>
            <a:ext cx="2354581" cy="124187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spcBef>
                <a:spcPct val="15000"/>
              </a:spcBef>
            </a:pPr>
            <a:r>
              <a:rPr lang="en-US" b="1" dirty="0">
                <a:solidFill>
                  <a:schemeClr val="tx1"/>
                </a:solidFill>
              </a:rPr>
              <a:t>1981</a:t>
            </a:r>
            <a:endParaRPr lang="en-US" dirty="0">
              <a:solidFill>
                <a:schemeClr val="tx1"/>
              </a:solidFill>
            </a:endParaRPr>
          </a:p>
          <a:p>
            <a:pPr>
              <a:spcBef>
                <a:spcPct val="15000"/>
              </a:spcBef>
            </a:pPr>
            <a:r>
              <a:rPr lang="en-US" b="1" dirty="0">
                <a:solidFill>
                  <a:schemeClr val="tx1"/>
                </a:solidFill>
              </a:rPr>
              <a:t>LB 326: </a:t>
            </a:r>
            <a:r>
              <a:rPr lang="en-US" dirty="0">
                <a:solidFill>
                  <a:schemeClr val="tx1"/>
                </a:solidFill>
              </a:rPr>
              <a:t>State Water Planning and Review Process</a:t>
            </a:r>
          </a:p>
        </p:txBody>
      </p:sp>
      <p:sp>
        <p:nvSpPr>
          <p:cNvPr id="91" name="Rectangle 90"/>
          <p:cNvSpPr/>
          <p:nvPr/>
        </p:nvSpPr>
        <p:spPr>
          <a:xfrm>
            <a:off x="10092284" y="5712141"/>
            <a:ext cx="1991998" cy="10204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2"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82645" y="2062480"/>
            <a:ext cx="4208417" cy="3893098"/>
          </a:xfrm>
          <a:prstGeom prst="rect">
            <a:avLst/>
          </a:prstGeom>
        </p:spPr>
      </p:pic>
    </p:spTree>
    <p:extLst>
      <p:ext uri="{BB962C8B-B14F-4D97-AF65-F5344CB8AC3E}">
        <p14:creationId xmlns:p14="http://schemas.microsoft.com/office/powerpoint/2010/main" val="245078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Background, History of Water – </a:t>
            </a:r>
            <a:br>
              <a:rPr lang="en-US" dirty="0"/>
            </a:br>
            <a:r>
              <a:rPr lang="en-US" dirty="0"/>
              <a:t>NE Water Policy Task Force</a:t>
            </a:r>
          </a:p>
        </p:txBody>
      </p:sp>
      <p:sp>
        <p:nvSpPr>
          <p:cNvPr id="3" name="Content Placeholder 2"/>
          <p:cNvSpPr>
            <a:spLocks noGrp="1"/>
          </p:cNvSpPr>
          <p:nvPr>
            <p:ph idx="1"/>
          </p:nvPr>
        </p:nvSpPr>
        <p:spPr>
          <a:xfrm>
            <a:off x="759863" y="1985570"/>
            <a:ext cx="7530548" cy="4491429"/>
          </a:xfrm>
        </p:spPr>
        <p:txBody>
          <a:bodyPr>
            <a:normAutofit/>
          </a:bodyPr>
          <a:lstStyle/>
          <a:p>
            <a:r>
              <a:rPr lang="en-US" dirty="0"/>
              <a:t>Created in 2002 by the Nebraska Legislature</a:t>
            </a:r>
          </a:p>
          <a:p>
            <a:pPr lvl="1"/>
            <a:r>
              <a:rPr lang="en-US" dirty="0"/>
              <a:t>Consensus-based decision-making process</a:t>
            </a:r>
          </a:p>
          <a:p>
            <a:pPr lvl="1"/>
            <a:r>
              <a:rPr lang="en-US" dirty="0"/>
              <a:t>Evaluate law governing integrated water management</a:t>
            </a:r>
          </a:p>
          <a:p>
            <a:pPr lvl="1"/>
            <a:r>
              <a:rPr lang="en-US" dirty="0"/>
              <a:t>Inter- and intra- state lawsuits</a:t>
            </a:r>
            <a:br>
              <a:rPr lang="en-US" dirty="0"/>
            </a:br>
            <a:endParaRPr lang="en-US" dirty="0"/>
          </a:p>
          <a:p>
            <a:r>
              <a:rPr lang="en-US" dirty="0"/>
              <a:t>Developed LB962 (2004)</a:t>
            </a:r>
          </a:p>
          <a:p>
            <a:pPr lvl="1"/>
            <a:r>
              <a:rPr lang="en-US" dirty="0"/>
              <a:t>Recognized hydrologic connection of surface and groundwater</a:t>
            </a:r>
          </a:p>
          <a:p>
            <a:pPr lvl="1"/>
            <a:r>
              <a:rPr lang="en-US" dirty="0"/>
              <a:t>Established joint planning process (IMPs)</a:t>
            </a:r>
          </a:p>
          <a:p>
            <a:pPr lvl="1"/>
            <a:r>
              <a:rPr lang="en-US" dirty="0"/>
              <a:t>Goal to sustain a balance between water use and water supply</a:t>
            </a:r>
          </a:p>
        </p:txBody>
      </p:sp>
      <p:pic>
        <p:nvPicPr>
          <p:cNvPr id="4" name="Content Placeholder 5" descr="LOGOat75dpi"/>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748729" y="519629"/>
            <a:ext cx="4287078" cy="2739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8686800" y="3914367"/>
            <a:ext cx="3349006" cy="2835492"/>
          </a:xfrm>
          <a:prstGeom prst="rect">
            <a:avLst/>
          </a:prstGeom>
        </p:spPr>
      </p:pic>
      <p:pic>
        <p:nvPicPr>
          <p:cNvPr id="5" name="Picture 4" descr="Hearing Court copy"/>
          <p:cNvPicPr>
            <a:picLocks noChangeAspect="1" noChangeArrowheads="1"/>
          </p:cNvPicPr>
          <p:nvPr/>
        </p:nvPicPr>
        <p:blipFill>
          <a:blip r:embed="rId5" cstate="email">
            <a:lum bright="-18000" contrast="6000"/>
            <a:extLst>
              <a:ext uri="{28A0092B-C50C-407E-A947-70E740481C1C}">
                <a14:useLocalDpi xmlns:a14="http://schemas.microsoft.com/office/drawing/2010/main"/>
              </a:ext>
            </a:extLst>
          </a:blip>
          <a:srcRect/>
          <a:stretch>
            <a:fillRect/>
          </a:stretch>
        </p:blipFill>
        <p:spPr bwMode="auto">
          <a:xfrm>
            <a:off x="9809922" y="1936583"/>
            <a:ext cx="2136431" cy="2245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51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DNR Branding">
      <a:dk1>
        <a:sysClr val="windowText" lastClr="000000"/>
      </a:dk1>
      <a:lt1>
        <a:sysClr val="window" lastClr="FFFFFF"/>
      </a:lt1>
      <a:dk2>
        <a:srgbClr val="00607F"/>
      </a:dk2>
      <a:lt2>
        <a:srgbClr val="B9C8D3"/>
      </a:lt2>
      <a:accent1>
        <a:srgbClr val="BABF33"/>
      </a:accent1>
      <a:accent2>
        <a:srgbClr val="FFC843"/>
      </a:accent2>
      <a:accent3>
        <a:srgbClr val="4D4D4F"/>
      </a:accent3>
      <a:accent4>
        <a:srgbClr val="BB1F53"/>
      </a:accent4>
      <a:accent5>
        <a:srgbClr val="DCE08C"/>
      </a:accent5>
      <a:accent6>
        <a:srgbClr val="FFE49F"/>
      </a:accent6>
      <a:hlink>
        <a:srgbClr val="003748"/>
      </a:hlink>
      <a:folHlink>
        <a:srgbClr val="009ED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20190208_WP_PptDarkTemplate_Standard" id="{9FE6E40C-7C53-4877-A0B9-2DD591C7F0A9}" vid="{9598B6AF-9BF8-4CC0-895F-F6AB7C5F64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20190208_WP_PptDarkTemplate_Standard</Template>
  <TotalTime>3178</TotalTime>
  <Words>3186</Words>
  <Application>Microsoft Macintosh PowerPoint</Application>
  <PresentationFormat>Widescreen</PresentationFormat>
  <Paragraphs>607</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Courier New</vt:lpstr>
      <vt:lpstr>Helvetica</vt:lpstr>
      <vt:lpstr>Montserrat</vt:lpstr>
      <vt:lpstr>Montserrat Semi Bold</vt:lpstr>
      <vt:lpstr>Wingdings</vt:lpstr>
      <vt:lpstr>Clarity</vt:lpstr>
      <vt:lpstr>PowerPoint Presentation</vt:lpstr>
      <vt:lpstr>PowerPoint Presentation</vt:lpstr>
      <vt:lpstr>PowerPoint Presentation</vt:lpstr>
      <vt:lpstr>Overview</vt:lpstr>
      <vt:lpstr>Background, History of Water –  Nebraska Legislation Supporting IWRM</vt:lpstr>
      <vt:lpstr>Background, History of Water –  Nebraska Legislation Supporting SURFACE WATER</vt:lpstr>
      <vt:lpstr>Background, History of Water –  Nebraska Legislation Supporting GROUNDWATER</vt:lpstr>
      <vt:lpstr>Background, History of Water –  Nebraska Legislation Supporting WATER PLANNING</vt:lpstr>
      <vt:lpstr>Background, History of Water –  NE Water Policy Task Force</vt:lpstr>
      <vt:lpstr>Background – Surface Water and Ground Water Quantity Authorities</vt:lpstr>
      <vt:lpstr>Background, History of Water –  Nebraska Legislation Supporting IWRM</vt:lpstr>
      <vt:lpstr>Keys to Success – Legislative Toolbox</vt:lpstr>
      <vt:lpstr>Keys to Success – Boundaries – Resource Area</vt:lpstr>
      <vt:lpstr>Keys To Success – Boundaries – Authorized Users</vt:lpstr>
      <vt:lpstr>Keys to Success – Decentralized, Local Needs and Conditions</vt:lpstr>
      <vt:lpstr>Keys to Success – Nested Tiers</vt:lpstr>
      <vt:lpstr>Keys to Success – Dispute Resolution</vt:lpstr>
      <vt:lpstr>Keys to Success – Funding Opportunities</vt:lpstr>
      <vt:lpstr>Keys to Success – Monitoring and Process</vt:lpstr>
      <vt:lpstr>Keys to Success – Stakeholders (education)</vt:lpstr>
      <vt:lpstr>Keys to Success – Stakeholders </vt:lpstr>
      <vt:lpstr>Keys to Success – Stakeholders </vt:lpstr>
      <vt:lpstr>Plan development process</vt:lpstr>
      <vt:lpstr>Integrated Management Plans (IMPs) Developed 2004-2019</vt:lpstr>
      <vt:lpstr>Basin-Wide Integrated Management Plans 2009-2019</vt:lpstr>
      <vt:lpstr>Projects to Achieve Plan Goals </vt:lpstr>
      <vt:lpstr>Summary of Flood Flow Diversions in the Platte River Basin</vt:lpstr>
      <vt:lpstr>Concluding Thoughts</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Nevison, Sarah</dc:creator>
  <cp:lastModifiedBy>Sue Lowry</cp:lastModifiedBy>
  <cp:revision>208</cp:revision>
  <dcterms:created xsi:type="dcterms:W3CDTF">2019-02-12T15:17:26Z</dcterms:created>
  <dcterms:modified xsi:type="dcterms:W3CDTF">2019-10-01T19:08:12Z</dcterms:modified>
</cp:coreProperties>
</file>